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29"/>
  </p:notesMasterIdLst>
  <p:sldIdLst>
    <p:sldId id="256" r:id="rId5"/>
    <p:sldId id="257" r:id="rId6"/>
    <p:sldId id="258" r:id="rId7"/>
    <p:sldId id="265" r:id="rId8"/>
    <p:sldId id="274" r:id="rId9"/>
    <p:sldId id="259" r:id="rId10"/>
    <p:sldId id="266" r:id="rId11"/>
    <p:sldId id="269" r:id="rId12"/>
    <p:sldId id="270" r:id="rId13"/>
    <p:sldId id="271" r:id="rId14"/>
    <p:sldId id="272" r:id="rId15"/>
    <p:sldId id="260" r:id="rId16"/>
    <p:sldId id="276" r:id="rId17"/>
    <p:sldId id="277" r:id="rId18"/>
    <p:sldId id="278" r:id="rId19"/>
    <p:sldId id="262" r:id="rId20"/>
    <p:sldId id="267" r:id="rId21"/>
    <p:sldId id="268" r:id="rId22"/>
    <p:sldId id="275" r:id="rId23"/>
    <p:sldId id="273" r:id="rId24"/>
    <p:sldId id="261" r:id="rId25"/>
    <p:sldId id="264" r:id="rId26"/>
    <p:sldId id="279" r:id="rId27"/>
    <p:sldId id="2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31BCF6-DBBE-435B-B7F0-30EE3C43A57B}" v="5" dt="2022-04-29T13:05:09.833"/>
    <p1510:client id="{8B0FA0FB-238B-41EA-B171-15B71BF609E3}" v="407" dt="2022-04-29T13:28:10.741"/>
    <p1510:client id="{95083DE1-E9D6-43F8-A0E4-3D6030E95C5C}" v="5" dt="2022-04-29T13:28:16.9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567CF-D895-4588-898A-3241A1F7C825}" type="datetimeFigureOut">
              <a:rPr lang="en-IN" smtClean="0"/>
              <a:t>30-04-2022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3FD1F1-EA89-4347-AE4B-BD0867B6F673}" type="slidenum">
              <a:rPr lang="en-IN" smtClean="0"/>
              <a:t>‹#›</a:t>
            </a:fld>
            <a:endParaRPr lang="en-IN"/>
          </a:p>
        </p:txBody>
      </p:sp>
    </p:spTree>
    <p:extLst>
      <p:ext uri="{BB962C8B-B14F-4D97-AF65-F5344CB8AC3E}">
        <p14:creationId xmlns:p14="http://schemas.microsoft.com/office/powerpoint/2010/main" val="921786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3FD1F1-EA89-4347-AE4B-BD0867B6F673}" type="slidenum">
              <a:rPr lang="en-IN" smtClean="0"/>
              <a:t>18</a:t>
            </a:fld>
            <a:endParaRPr lang="en-IN"/>
          </a:p>
        </p:txBody>
      </p:sp>
    </p:spTree>
    <p:extLst>
      <p:ext uri="{BB962C8B-B14F-4D97-AF65-F5344CB8AC3E}">
        <p14:creationId xmlns:p14="http://schemas.microsoft.com/office/powerpoint/2010/main" val="2189755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3FD1F1-EA89-4347-AE4B-BD0867B6F673}" type="slidenum">
              <a:rPr lang="en-IN" smtClean="0"/>
              <a:t>19</a:t>
            </a:fld>
            <a:endParaRPr lang="en-IN"/>
          </a:p>
        </p:txBody>
      </p:sp>
    </p:spTree>
    <p:extLst>
      <p:ext uri="{BB962C8B-B14F-4D97-AF65-F5344CB8AC3E}">
        <p14:creationId xmlns:p14="http://schemas.microsoft.com/office/powerpoint/2010/main" val="428921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4/30/2022</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203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4/30/2022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9250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4/30/2022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68261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4/30/2022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70954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4/30/2022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77112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4/30/2022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425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4/30/2022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42912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4/30/2022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0823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4/30/2022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69370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4/30/2022</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1350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4/30/2022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1294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4/30/2022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59544677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ctbto/41680520804"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en/photo/1172919"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computer-external-monitor-laptop-macbook-317977/"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lickr.com/photos/nhayashida/6176078563"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boston.com/bigpicture/2009/11/large_hadron_collider_ready_to.html"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log.geographydirections.com/2011/03/18/mapping-carbon-emissions/"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owl.excelsior.edu/educator-resources/quick-reference-guide/"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ctbto/28469070738"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tn.hms.harvard.edu/flash/2018/science-diplomacy-collaboration-rapidly-changing-world/"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ra.ideasoneurope.eu/2019/03/15/what-role-for-science-diplomacy-in-addressing-global-challenges/"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techzim.co.zw/2021/04/govt-looking-to-nuclear-energy-to-ease-power-shortages/"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techzim.co.zw/2021/04/govt-looking-to-nuclear-energy-to-ease-power-shortages/"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ifpnews.com/exclusive/agricultural-collaboration-greatly-boost-iran-france-trade/"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0FECF681-70C2-FFF5-5DA8-54518A1E81C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7890" b="7840"/>
          <a:stretch/>
        </p:blipFill>
        <p:spPr>
          <a:xfrm>
            <a:off x="20" y="10"/>
            <a:ext cx="12191981" cy="6857990"/>
          </a:xfrm>
          <a:prstGeom prst="rect">
            <a:avLst/>
          </a:prstGeom>
        </p:spPr>
      </p:pic>
      <p:sp>
        <p:nvSpPr>
          <p:cNvPr id="19" name="Rectangle 1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132FDA-4406-4D01-A31F-E087F87200FB}"/>
              </a:ext>
            </a:extLst>
          </p:cNvPr>
          <p:cNvSpPr>
            <a:spLocks noGrp="1"/>
          </p:cNvSpPr>
          <p:nvPr>
            <p:ph type="ctrTitle"/>
          </p:nvPr>
        </p:nvSpPr>
        <p:spPr>
          <a:xfrm>
            <a:off x="404553" y="3091928"/>
            <a:ext cx="9078562" cy="2387600"/>
          </a:xfrm>
        </p:spPr>
        <p:txBody>
          <a:bodyPr>
            <a:normAutofit/>
          </a:bodyPr>
          <a:lstStyle/>
          <a:p>
            <a:r>
              <a:rPr lang="en-IN" sz="5100">
                <a:cs typeface="Calibri Light"/>
              </a:rPr>
              <a:t>Tracing the History of Science Diplomacy of India</a:t>
            </a:r>
          </a:p>
        </p:txBody>
      </p:sp>
      <p:sp>
        <p:nvSpPr>
          <p:cNvPr id="21" name="Rectangle: Rounded Corners 2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4B7095-ACEC-D07A-BA11-4C8740DE5244}"/>
              </a:ext>
            </a:extLst>
          </p:cNvPr>
          <p:cNvSpPr txBox="1"/>
          <p:nvPr/>
        </p:nvSpPr>
        <p:spPr>
          <a:xfrm>
            <a:off x="9682981" y="6657945"/>
            <a:ext cx="250902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8680601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4E792-1F0C-6780-3CBF-87FC0182CC6C}"/>
              </a:ext>
            </a:extLst>
          </p:cNvPr>
          <p:cNvSpPr>
            <a:spLocks noGrp="1"/>
          </p:cNvSpPr>
          <p:nvPr>
            <p:ph type="title"/>
          </p:nvPr>
        </p:nvSpPr>
        <p:spPr>
          <a:xfrm>
            <a:off x="411480" y="987552"/>
            <a:ext cx="4485861" cy="1088136"/>
          </a:xfrm>
        </p:spPr>
        <p:txBody>
          <a:bodyPr anchor="b">
            <a:normAutofit/>
          </a:bodyPr>
          <a:lstStyle/>
          <a:p>
            <a:r>
              <a:rPr lang="en-US" sz="3400"/>
              <a:t>Space Technology</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E75B0FF-69E0-07B4-3A13-38386B9C2F7B}"/>
              </a:ext>
            </a:extLst>
          </p:cNvPr>
          <p:cNvSpPr>
            <a:spLocks noGrp="1"/>
          </p:cNvSpPr>
          <p:nvPr>
            <p:ph idx="1"/>
          </p:nvPr>
        </p:nvSpPr>
        <p:spPr>
          <a:xfrm>
            <a:off x="411479" y="2647869"/>
            <a:ext cx="4498848" cy="3584448"/>
          </a:xfrm>
        </p:spPr>
        <p:txBody>
          <a:bodyPr vert="horz" lIns="91440" tIns="45720" rIns="91440" bIns="45720" rtlCol="0" anchor="t">
            <a:normAutofit/>
          </a:bodyPr>
          <a:lstStyle/>
          <a:p>
            <a:pPr>
              <a:lnSpc>
                <a:spcPct val="100000"/>
              </a:lnSpc>
              <a:buFont typeface="Arial"/>
              <a:buChar char="•"/>
            </a:pPr>
            <a:r>
              <a:rPr lang="en-US" sz="1500">
                <a:ea typeface="+mn-lt"/>
                <a:cs typeface="+mn-lt"/>
              </a:rPr>
              <a:t>Dr. </a:t>
            </a:r>
            <a:r>
              <a:rPr lang="en-US" sz="1500" err="1">
                <a:ea typeface="+mn-lt"/>
                <a:cs typeface="+mn-lt"/>
              </a:rPr>
              <a:t>Homi</a:t>
            </a:r>
            <a:r>
              <a:rPr lang="en-US" sz="1500">
                <a:ea typeface="+mn-lt"/>
                <a:cs typeface="+mn-lt"/>
              </a:rPr>
              <a:t> J. Bhabha and Dr. Vikram Sarabhai, saw a dream to use space technology for the development of India. So, with a vision to turn this dream into reality, the India National Committee for Space Research (INCOSPAR) established in 1962. </a:t>
            </a:r>
          </a:p>
          <a:p>
            <a:pPr>
              <a:lnSpc>
                <a:spcPct val="100000"/>
              </a:lnSpc>
              <a:buFont typeface="Arial"/>
              <a:buChar char="•"/>
            </a:pPr>
            <a:r>
              <a:rPr lang="en-US" sz="1500">
                <a:ea typeface="+mn-lt"/>
                <a:cs typeface="+mn-lt"/>
              </a:rPr>
              <a:t>Slowly and steadily, INCOSPAR grew and finally, because of consistent efforts made by distinct minds, it got converted to ISRO on August 15, 1969.</a:t>
            </a:r>
          </a:p>
          <a:p>
            <a:pPr>
              <a:lnSpc>
                <a:spcPct val="100000"/>
              </a:lnSpc>
              <a:buFont typeface="Arial"/>
              <a:buChar char="•"/>
            </a:pPr>
            <a:r>
              <a:rPr lang="en-US" sz="1500">
                <a:ea typeface="+mn-lt"/>
                <a:cs typeface="+mn-lt"/>
              </a:rPr>
              <a:t>ISRO built India’s First Satellite ‘Aryabhata’ which was launched on 19 April 1975.</a:t>
            </a:r>
          </a:p>
          <a:p>
            <a:pPr>
              <a:lnSpc>
                <a:spcPct val="100000"/>
              </a:lnSpc>
              <a:buNone/>
            </a:pPr>
            <a:endParaRPr lang="en-US" sz="1500"/>
          </a:p>
        </p:txBody>
      </p:sp>
      <p:pic>
        <p:nvPicPr>
          <p:cNvPr id="5" name="Picture 4" descr="A picture containing outdoor object, night sky&#10;&#10;Description automatically generated">
            <a:extLst>
              <a:ext uri="{FF2B5EF4-FFF2-40B4-BE49-F238E27FC236}">
                <a16:creationId xmlns:a16="http://schemas.microsoft.com/office/drawing/2014/main" id="{223AF1AF-22DF-4AD6-BA36-47052008580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4883" r="8654"/>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237236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4E792-1F0C-6780-3CBF-87FC0182CC6C}"/>
              </a:ext>
            </a:extLst>
          </p:cNvPr>
          <p:cNvSpPr>
            <a:spLocks noGrp="1"/>
          </p:cNvSpPr>
          <p:nvPr>
            <p:ph type="title"/>
          </p:nvPr>
        </p:nvSpPr>
        <p:spPr>
          <a:xfrm>
            <a:off x="5080216" y="1076324"/>
            <a:ext cx="6272784" cy="1535051"/>
          </a:xfrm>
        </p:spPr>
        <p:txBody>
          <a:bodyPr anchor="b">
            <a:normAutofit/>
          </a:bodyPr>
          <a:lstStyle/>
          <a:p>
            <a:r>
              <a:rPr lang="en-US" sz="5200"/>
              <a:t>Computer Technology</a:t>
            </a:r>
          </a:p>
        </p:txBody>
      </p:sp>
      <p:pic>
        <p:nvPicPr>
          <p:cNvPr id="7" name="Picture 6" descr="A picture containing text, electronics, computer&#10;&#10;Description automatically generated">
            <a:extLst>
              <a:ext uri="{FF2B5EF4-FFF2-40B4-BE49-F238E27FC236}">
                <a16:creationId xmlns:a16="http://schemas.microsoft.com/office/drawing/2014/main" id="{FDB70C00-B0E8-473B-9D4C-E7CA35F8480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881" r="36268" b="-1"/>
          <a:stretch/>
        </p:blipFill>
        <p:spPr>
          <a:xfrm>
            <a:off x="20" y="10"/>
            <a:ext cx="4505305" cy="6857990"/>
          </a:xfrm>
          <a:prstGeom prst="rect">
            <a:avLst/>
          </a:prstGeom>
        </p:spPr>
      </p:pic>
      <p:sp>
        <p:nvSpPr>
          <p:cNvPr id="14"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E75B0FF-69E0-07B4-3A13-38386B9C2F7B}"/>
              </a:ext>
            </a:extLst>
          </p:cNvPr>
          <p:cNvSpPr>
            <a:spLocks noGrp="1"/>
          </p:cNvSpPr>
          <p:nvPr>
            <p:ph idx="1"/>
          </p:nvPr>
        </p:nvSpPr>
        <p:spPr>
          <a:xfrm>
            <a:off x="5080216" y="3351276"/>
            <a:ext cx="6272784" cy="2825686"/>
          </a:xfrm>
        </p:spPr>
        <p:txBody>
          <a:bodyPr vert="horz" lIns="91440" tIns="45720" rIns="91440" bIns="45720" rtlCol="0">
            <a:noAutofit/>
          </a:bodyPr>
          <a:lstStyle/>
          <a:p>
            <a:pPr>
              <a:lnSpc>
                <a:spcPct val="100000"/>
              </a:lnSpc>
              <a:buFont typeface="Arial"/>
              <a:buChar char="•"/>
            </a:pPr>
            <a:r>
              <a:rPr lang="en-US" sz="1500">
                <a:ea typeface="+mn-lt"/>
                <a:cs typeface="+mn-lt"/>
              </a:rPr>
              <a:t>Tata Institute of Fundamental Research Automatic Calculator (TIFRAC) was the first computer developed in India, at the Tata Institute of Fundamental Research in Mumbai in 1961.</a:t>
            </a:r>
          </a:p>
          <a:p>
            <a:pPr>
              <a:lnSpc>
                <a:spcPct val="100000"/>
              </a:lnSpc>
              <a:buFont typeface="Arial"/>
              <a:buChar char="•"/>
            </a:pPr>
            <a:r>
              <a:rPr lang="en-US" sz="1500">
                <a:ea typeface="+mn-lt"/>
                <a:cs typeface="+mn-lt"/>
              </a:rPr>
              <a:t>TIFRAC made India the first country in Asia to have built such a machine it was a first-generation mainframe computer developed for Scientific Computations.</a:t>
            </a:r>
          </a:p>
          <a:p>
            <a:pPr>
              <a:lnSpc>
                <a:spcPct val="100000"/>
              </a:lnSpc>
              <a:buFont typeface="Arial"/>
              <a:buChar char="•"/>
            </a:pPr>
            <a:r>
              <a:rPr lang="en-US" sz="1500">
                <a:ea typeface="+mn-lt"/>
                <a:cs typeface="+mn-lt"/>
              </a:rPr>
              <a:t>TIFRAC was a significant milestone in India’s progress to make itself self-aligned in the field of electronics.</a:t>
            </a:r>
            <a:endParaRPr lang="en-US" sz="1500"/>
          </a:p>
          <a:p>
            <a:pPr>
              <a:lnSpc>
                <a:spcPct val="100000"/>
              </a:lnSpc>
              <a:buFont typeface="Arial"/>
              <a:buChar char="•"/>
            </a:pPr>
            <a:r>
              <a:rPr lang="en-US" sz="1500">
                <a:ea typeface="+mn-lt"/>
                <a:cs typeface="+mn-lt"/>
              </a:rPr>
              <a:t>This Technology was also helpful in other scientific fields such as Nuclear Technology, Space Technology and Information and Communication Technology</a:t>
            </a:r>
            <a:endParaRPr lang="en-US" sz="1500"/>
          </a:p>
          <a:p>
            <a:pPr>
              <a:lnSpc>
                <a:spcPct val="100000"/>
              </a:lnSpc>
              <a:buFont typeface="Arial"/>
              <a:buChar char="•"/>
            </a:pPr>
            <a:endParaRPr lang="en-US" sz="1500"/>
          </a:p>
        </p:txBody>
      </p:sp>
    </p:spTree>
    <p:extLst>
      <p:ext uri="{BB962C8B-B14F-4D97-AF65-F5344CB8AC3E}">
        <p14:creationId xmlns:p14="http://schemas.microsoft.com/office/powerpoint/2010/main" val="49476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Rectangle 52">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a room&#10;&#10;Description automatically generated with low confidence">
            <a:extLst>
              <a:ext uri="{FF2B5EF4-FFF2-40B4-BE49-F238E27FC236}">
                <a16:creationId xmlns:a16="http://schemas.microsoft.com/office/drawing/2014/main" id="{9B597414-B36B-44E1-B97A-DADFBA7C49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85" r="3015"/>
          <a:stretch/>
        </p:blipFill>
        <p:spPr>
          <a:xfrm>
            <a:off x="-2" y="10"/>
            <a:ext cx="8668512" cy="6857990"/>
          </a:xfrm>
          <a:prstGeom prst="rect">
            <a:avLst/>
          </a:prstGeom>
        </p:spPr>
      </p:pic>
      <p:sp>
        <p:nvSpPr>
          <p:cNvPr id="55" name="Rectangle 54">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56001-0B20-4496-869E-1821D74FFA36}"/>
              </a:ext>
            </a:extLst>
          </p:cNvPr>
          <p:cNvSpPr>
            <a:spLocks noGrp="1"/>
          </p:cNvSpPr>
          <p:nvPr>
            <p:ph type="title"/>
          </p:nvPr>
        </p:nvSpPr>
        <p:spPr>
          <a:xfrm>
            <a:off x="6715125" y="1122363"/>
            <a:ext cx="5156835" cy="3204134"/>
          </a:xfrm>
        </p:spPr>
        <p:txBody>
          <a:bodyPr vert="horz" lIns="91440" tIns="45720" rIns="91440" bIns="45720" rtlCol="0" anchor="b">
            <a:normAutofit/>
          </a:bodyPr>
          <a:lstStyle/>
          <a:p>
            <a:r>
              <a:rPr lang="en-US" sz="6600"/>
              <a:t>21</a:t>
            </a:r>
            <a:r>
              <a:rPr lang="en-US" sz="6600" baseline="30000"/>
              <a:t>st</a:t>
            </a:r>
            <a:r>
              <a:rPr lang="en-US" sz="6600"/>
              <a:t> Century</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97007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avos Manifesto 2020: The Universal Purpose of a Company in the Fourth  Industrial Revolution | World Economic Forum">
            <a:extLst>
              <a:ext uri="{FF2B5EF4-FFF2-40B4-BE49-F238E27FC236}">
                <a16:creationId xmlns:a16="http://schemas.microsoft.com/office/drawing/2014/main" id="{EBB22206-D9D4-4E8F-9B4B-9AFE565E3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05"/>
          <a:stretch/>
        </p:blipFill>
        <p:spPr bwMode="auto">
          <a:xfrm>
            <a:off x="20" y="11"/>
            <a:ext cx="12191980" cy="443915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Rounded Corners 7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D80A84-123E-49E6-BEB7-0EC8A6858758}"/>
              </a:ext>
            </a:extLst>
          </p:cNvPr>
          <p:cNvSpPr>
            <a:spLocks noGrp="1"/>
          </p:cNvSpPr>
          <p:nvPr>
            <p:ph idx="1"/>
          </p:nvPr>
        </p:nvSpPr>
        <p:spPr>
          <a:xfrm>
            <a:off x="566928" y="4956314"/>
            <a:ext cx="11058144" cy="1551490"/>
          </a:xfrm>
        </p:spPr>
        <p:txBody>
          <a:bodyPr vert="horz" lIns="91440" tIns="45720" rIns="91440" bIns="45720" rtlCol="0" anchor="t">
            <a:normAutofit/>
          </a:bodyPr>
          <a:lstStyle/>
          <a:p>
            <a:pPr marL="0" indent="0">
              <a:lnSpc>
                <a:spcPct val="100000"/>
              </a:lnSpc>
              <a:buNone/>
            </a:pPr>
            <a:r>
              <a:rPr lang="en-US" sz="1500">
                <a:ea typeface="+mn-lt"/>
                <a:cs typeface="+mn-lt"/>
              </a:rPr>
              <a:t>With a dramatically changing media environment, challenging economic and social climates, shifting relationships between citizens and policy makers and an evolving understanding of democracy, science stands as a ready tool to help combat modern difficulties.</a:t>
            </a:r>
            <a:endParaRPr lang="en-IN" sz="1500">
              <a:ea typeface="+mn-lt"/>
              <a:cs typeface="+mn-lt"/>
            </a:endParaRPr>
          </a:p>
          <a:p>
            <a:pPr marL="0" indent="0">
              <a:lnSpc>
                <a:spcPct val="100000"/>
              </a:lnSpc>
              <a:buNone/>
            </a:pPr>
            <a:r>
              <a:rPr lang="en-US" sz="1500"/>
              <a:t>Bill Gates, arguably the world's most famous technocrat, gave a remarkable speech during the 2008 Davos World Economic Forum, calling for a new form of capitalism to go beyond traditional philanthropy and government aid. </a:t>
            </a:r>
            <a:endParaRPr lang="en-IN" sz="1500"/>
          </a:p>
        </p:txBody>
      </p:sp>
    </p:spTree>
    <p:extLst>
      <p:ext uri="{BB962C8B-B14F-4D97-AF65-F5344CB8AC3E}">
        <p14:creationId xmlns:p14="http://schemas.microsoft.com/office/powerpoint/2010/main" val="4206798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DEEAFF-448B-445C-9DCA-7A92F5C1587C}"/>
              </a:ext>
            </a:extLst>
          </p:cNvPr>
          <p:cNvSpPr>
            <a:spLocks noGrp="1"/>
          </p:cNvSpPr>
          <p:nvPr>
            <p:ph idx="1"/>
          </p:nvPr>
        </p:nvSpPr>
        <p:spPr>
          <a:xfrm>
            <a:off x="809245" y="1321538"/>
            <a:ext cx="4571999" cy="3776975"/>
          </a:xfrm>
        </p:spPr>
        <p:txBody>
          <a:bodyPr>
            <a:normAutofit/>
          </a:bodyPr>
          <a:lstStyle/>
          <a:p>
            <a:pPr marL="0" indent="0">
              <a:buNone/>
            </a:pPr>
            <a:r>
              <a:rPr lang="en-US" sz="1500"/>
              <a:t>Citing examples ranging from the development of software for people who cannot read to developing vaccines at a price that Africans can afford to pay, Gates said such projects “…provide a hint of what we can accomplish if people who are experts on needs in the developing world meet with scientists who understand what the breakthroughs are, whether it's in software or drugs”</a:t>
            </a:r>
            <a:endParaRPr lang="en-IN" sz="1500"/>
          </a:p>
        </p:txBody>
      </p:sp>
      <p:pic>
        <p:nvPicPr>
          <p:cNvPr id="6146" name="Picture 2" descr="COVID-19 Vaccination: All Your Doubts Answered">
            <a:extLst>
              <a:ext uri="{FF2B5EF4-FFF2-40B4-BE49-F238E27FC236}">
                <a16:creationId xmlns:a16="http://schemas.microsoft.com/office/drawing/2014/main" id="{2F6E6303-8FBC-4F15-B2EF-9125458914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83" r="10094" b="-2"/>
          <a:stretch/>
        </p:blipFill>
        <p:spPr bwMode="auto">
          <a:xfrm>
            <a:off x="6190488" y="566928"/>
            <a:ext cx="5157216" cy="5286197"/>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2993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engine&#10;&#10;Description automatically generated">
            <a:extLst>
              <a:ext uri="{FF2B5EF4-FFF2-40B4-BE49-F238E27FC236}">
                <a16:creationId xmlns:a16="http://schemas.microsoft.com/office/drawing/2014/main" id="{7EB8066D-100C-4EF8-BCEF-AD293CEE01A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38" r="2" b="2"/>
          <a:stretch/>
        </p:blipFill>
        <p:spPr>
          <a:xfrm>
            <a:off x="128016" y="105034"/>
            <a:ext cx="8674765" cy="6647931"/>
          </a:xfrm>
          <a:prstGeom prst="rect">
            <a:avLst/>
          </a:prstGeom>
        </p:spPr>
      </p:pic>
      <p:sp useBgFill="1">
        <p:nvSpPr>
          <p:cNvPr id="83" name="Rectangle 8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A3CFB49-0EE8-49AD-8B63-24FE3FC889D3}"/>
              </a:ext>
            </a:extLst>
          </p:cNvPr>
          <p:cNvSpPr>
            <a:spLocks noGrp="1"/>
          </p:cNvSpPr>
          <p:nvPr>
            <p:ph idx="1"/>
          </p:nvPr>
        </p:nvSpPr>
        <p:spPr>
          <a:xfrm>
            <a:off x="7938752" y="2020824"/>
            <a:ext cx="3455097" cy="3959352"/>
          </a:xfrm>
        </p:spPr>
        <p:txBody>
          <a:bodyPr anchor="ctr">
            <a:normAutofit/>
          </a:bodyPr>
          <a:lstStyle/>
          <a:p>
            <a:pPr marL="0" indent="0">
              <a:lnSpc>
                <a:spcPct val="100000"/>
              </a:lnSpc>
              <a:buNone/>
            </a:pPr>
            <a:r>
              <a:rPr lang="en-US" sz="1500"/>
              <a:t>Scientists and engineers have an important role to play in creating what New York Times columnist Tom Friedman calls a “flat world,” a world of economic opportunity made equal through electronic communication technologies. </a:t>
            </a:r>
          </a:p>
          <a:p>
            <a:pPr marL="0" indent="0">
              <a:lnSpc>
                <a:spcPct val="100000"/>
              </a:lnSpc>
              <a:buNone/>
            </a:pPr>
            <a:r>
              <a:rPr lang="en-US" sz="1500"/>
              <a:t>An example of science diplomacy is the establishment of large research infrastructures that require the scientific cooperation of a number of countries that had been opponents in the past, such is the case of CERN in Switzerland and SESAME in the Middle-East.</a:t>
            </a:r>
            <a:endParaRPr lang="en-IN" sz="1500"/>
          </a:p>
        </p:txBody>
      </p:sp>
    </p:spTree>
    <p:extLst>
      <p:ext uri="{BB962C8B-B14F-4D97-AF65-F5344CB8AC3E}">
        <p14:creationId xmlns:p14="http://schemas.microsoft.com/office/powerpoint/2010/main" val="53105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picture: clock, current time, timer, alarm, clock, battery">
            <a:extLst>
              <a:ext uri="{FF2B5EF4-FFF2-40B4-BE49-F238E27FC236}">
                <a16:creationId xmlns:a16="http://schemas.microsoft.com/office/drawing/2014/main" id="{D10BA421-E309-4F2C-F812-D7F3A4C04818}"/>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7027EC93-0DA6-461F-B841-0F0B6CCFB1D3}"/>
              </a:ext>
            </a:extLst>
          </p:cNvPr>
          <p:cNvSpPr>
            <a:spLocks noGrp="1"/>
          </p:cNvSpPr>
          <p:nvPr>
            <p:ph type="title"/>
          </p:nvPr>
        </p:nvSpPr>
        <p:spPr>
          <a:xfrm>
            <a:off x="841249" y="941832"/>
            <a:ext cx="10506456" cy="2057400"/>
          </a:xfrm>
        </p:spPr>
        <p:txBody>
          <a:bodyPr anchor="b">
            <a:normAutofit/>
          </a:bodyPr>
          <a:lstStyle/>
          <a:p>
            <a:pPr algn="ctr"/>
            <a:r>
              <a:rPr lang="en-US" sz="6600"/>
              <a:t>Present</a:t>
            </a:r>
            <a:endParaRPr lang="en-IN" sz="660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83285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5FD60E-11C1-7F6B-3D1B-27A1CC80AB97}"/>
              </a:ext>
            </a:extLst>
          </p:cNvPr>
          <p:cNvSpPr>
            <a:spLocks noGrp="1"/>
          </p:cNvSpPr>
          <p:nvPr>
            <p:ph type="title"/>
          </p:nvPr>
        </p:nvSpPr>
        <p:spPr>
          <a:xfrm>
            <a:off x="877969" y="850089"/>
            <a:ext cx="3612688" cy="904448"/>
          </a:xfrm>
        </p:spPr>
        <p:txBody>
          <a:bodyPr>
            <a:normAutofit/>
          </a:bodyPr>
          <a:lstStyle/>
          <a:p>
            <a:pPr algn="ctr"/>
            <a:r>
              <a:rPr lang="en-US" sz="2400"/>
              <a:t>Glascow Climate Pact</a:t>
            </a:r>
            <a:br>
              <a:rPr lang="en-US" sz="2400"/>
            </a:br>
            <a:r>
              <a:rPr lang="en-US" sz="2400"/>
              <a:t>CoP26</a:t>
            </a:r>
            <a:endParaRPr lang="en-US"/>
          </a:p>
        </p:txBody>
      </p:sp>
      <p:sp>
        <p:nvSpPr>
          <p:cNvPr id="27" name="Rectangle 2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3A7EB7-2DA1-4FD9-EBE5-58699EA4C497}"/>
              </a:ext>
            </a:extLst>
          </p:cNvPr>
          <p:cNvSpPr>
            <a:spLocks noGrp="1"/>
          </p:cNvSpPr>
          <p:nvPr>
            <p:ph idx="1"/>
          </p:nvPr>
        </p:nvSpPr>
        <p:spPr>
          <a:xfrm>
            <a:off x="841248" y="2252870"/>
            <a:ext cx="3412219" cy="3560251"/>
          </a:xfrm>
        </p:spPr>
        <p:txBody>
          <a:bodyPr vert="horz" lIns="91440" tIns="45720" rIns="91440" bIns="45720" rtlCol="0" anchor="t">
            <a:noAutofit/>
          </a:bodyPr>
          <a:lstStyle/>
          <a:p>
            <a:pPr marL="0" indent="0">
              <a:lnSpc>
                <a:spcPct val="100000"/>
              </a:lnSpc>
              <a:buNone/>
            </a:pPr>
            <a:r>
              <a:rPr lang="en-US" sz="1500">
                <a:ea typeface="+mn-lt"/>
                <a:cs typeface="+mn-lt"/>
              </a:rPr>
              <a:t>India has always demonstrated the will to do more than its ‘fair share’ of responsibilities. As an emerging global leader, India’s climate action will have significant regional as well as global impacts. </a:t>
            </a:r>
            <a:endParaRPr lang="en-US" sz="1500"/>
          </a:p>
          <a:p>
            <a:pPr marL="0" indent="0">
              <a:lnSpc>
                <a:spcPct val="100000"/>
              </a:lnSpc>
              <a:buNone/>
            </a:pPr>
            <a:r>
              <a:rPr lang="en-US" sz="1500">
                <a:ea typeface="+mn-lt"/>
                <a:cs typeface="+mn-lt"/>
              </a:rPr>
              <a:t>At CoP26, </a:t>
            </a:r>
            <a:r>
              <a:rPr lang="en-US" sz="1500" b="1">
                <a:ea typeface="+mn-lt"/>
                <a:cs typeface="+mn-lt"/>
              </a:rPr>
              <a:t>India pledged to become a ‘net zero' carbon emitter by 2070</a:t>
            </a:r>
            <a:r>
              <a:rPr lang="en-US" sz="1500">
                <a:ea typeface="+mn-lt"/>
                <a:cs typeface="+mn-lt"/>
              </a:rPr>
              <a:t> and announced enhanced targets for renewable energy deployment and reduction in carbon emissions. </a:t>
            </a:r>
            <a:endParaRPr lang="en-US" sz="1500"/>
          </a:p>
        </p:txBody>
      </p:sp>
      <p:pic>
        <p:nvPicPr>
          <p:cNvPr id="6" name="Picture 6" descr="A picture containing grass, sky, smoke, outdoor&#10;&#10;Description automatically generated">
            <a:extLst>
              <a:ext uri="{FF2B5EF4-FFF2-40B4-BE49-F238E27FC236}">
                <a16:creationId xmlns:a16="http://schemas.microsoft.com/office/drawing/2014/main" id="{A42BCA02-717A-983B-D1ED-6BFBFB572CA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200"/>
          <a:stretch/>
        </p:blipFill>
        <p:spPr>
          <a:xfrm>
            <a:off x="5120640" y="745467"/>
            <a:ext cx="6656832" cy="5266481"/>
          </a:xfrm>
          <a:prstGeom prst="rect">
            <a:avLst/>
          </a:prstGeom>
        </p:spPr>
      </p:pic>
      <p:sp>
        <p:nvSpPr>
          <p:cNvPr id="10" name="Content Placeholder 2">
            <a:extLst>
              <a:ext uri="{FF2B5EF4-FFF2-40B4-BE49-F238E27FC236}">
                <a16:creationId xmlns:a16="http://schemas.microsoft.com/office/drawing/2014/main" id="{6C06485C-4B4D-DC7F-8916-2AF925B08D56}"/>
              </a:ext>
            </a:extLst>
          </p:cNvPr>
          <p:cNvSpPr txBox="1">
            <a:spLocks/>
          </p:cNvSpPr>
          <p:nvPr/>
        </p:nvSpPr>
        <p:spPr>
          <a:xfrm>
            <a:off x="2976685" y="1753439"/>
            <a:ext cx="1704605" cy="291914"/>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a:t>November 2021</a:t>
            </a:r>
          </a:p>
        </p:txBody>
      </p:sp>
    </p:spTree>
    <p:extLst>
      <p:ext uri="{BB962C8B-B14F-4D97-AF65-F5344CB8AC3E}">
        <p14:creationId xmlns:p14="http://schemas.microsoft.com/office/powerpoint/2010/main" val="1389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028" name="Picture 4" descr="arctic: India releases its Arctic policy focusing on climate change  research, mineral wealth and energy security | India News - Times of India">
            <a:extLst>
              <a:ext uri="{FF2B5EF4-FFF2-40B4-BE49-F238E27FC236}">
                <a16:creationId xmlns:a16="http://schemas.microsoft.com/office/drawing/2014/main" id="{43B273E6-610B-4DFD-95A8-7049D85CF647}"/>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3557" b="1"/>
          <a:stretch/>
        </p:blipFill>
        <p:spPr bwMode="auto">
          <a:xfrm>
            <a:off x="21" y="-1"/>
            <a:ext cx="12191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5FD60E-11C1-7F6B-3D1B-27A1CC80AB97}"/>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rPr>
              <a:t>India’s Artic Policy</a:t>
            </a:r>
          </a:p>
        </p:txBody>
      </p:sp>
      <p:sp>
        <p:nvSpPr>
          <p:cNvPr id="77" name="Rectangle 76">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3A7EB7-2DA1-4FD9-EBE5-58699EA4C497}"/>
              </a:ext>
            </a:extLst>
          </p:cNvPr>
          <p:cNvSpPr>
            <a:spLocks noGrp="1"/>
          </p:cNvSpPr>
          <p:nvPr>
            <p:ph idx="1"/>
          </p:nvPr>
        </p:nvSpPr>
        <p:spPr>
          <a:xfrm>
            <a:off x="841249" y="3337269"/>
            <a:ext cx="6765782" cy="2905686"/>
          </a:xfrm>
        </p:spPr>
        <p:txBody>
          <a:bodyPr vert="horz" lIns="91440" tIns="45720" rIns="91440" bIns="45720" rtlCol="0">
            <a:normAutofit/>
          </a:bodyPr>
          <a:lstStyle/>
          <a:p>
            <a:pPr marL="0" indent="0">
              <a:buNone/>
            </a:pPr>
            <a:r>
              <a:rPr lang="en-US" sz="1500">
                <a:solidFill>
                  <a:srgbClr val="FFFFFF"/>
                </a:solidFill>
              </a:rPr>
              <a:t>Recently, the Ministry of Earth Science has unveiled India's Arctic Policy, titled </a:t>
            </a:r>
            <a:r>
              <a:rPr lang="en-US" sz="1500" b="1">
                <a:solidFill>
                  <a:srgbClr val="FFFFFF"/>
                </a:solidFill>
              </a:rPr>
              <a:t>'India and the Arctic: building a partnership for sustainable development’.</a:t>
            </a:r>
          </a:p>
          <a:p>
            <a:pPr marL="0" indent="0">
              <a:buNone/>
            </a:pPr>
            <a:r>
              <a:rPr lang="en-US" sz="1500">
                <a:solidFill>
                  <a:srgbClr val="FFFFFF"/>
                </a:solidFill>
              </a:rPr>
              <a:t>The IAP stands on six pillars:  “</a:t>
            </a:r>
            <a:r>
              <a:rPr lang="en-US" sz="1500" b="1">
                <a:solidFill>
                  <a:srgbClr val="FFFFFF"/>
                </a:solidFill>
              </a:rPr>
              <a:t>strengthening India’s scientific research and cooperation</a:t>
            </a:r>
            <a:r>
              <a:rPr lang="en-US" sz="1500">
                <a:solidFill>
                  <a:srgbClr val="FFFFFF"/>
                </a:solidFill>
              </a:rPr>
              <a:t>; </a:t>
            </a:r>
            <a:r>
              <a:rPr lang="en-US" sz="1500" b="1">
                <a:solidFill>
                  <a:srgbClr val="FFFFFF"/>
                </a:solidFill>
              </a:rPr>
              <a:t>climate and environmental protection</a:t>
            </a:r>
            <a:r>
              <a:rPr lang="en-US" sz="1500">
                <a:solidFill>
                  <a:srgbClr val="FFFFFF"/>
                </a:solidFill>
              </a:rPr>
              <a:t>; economic and human development, transportation and connectivity; governance and international cooperation; and national capacity building in the Arctic region.”</a:t>
            </a:r>
          </a:p>
        </p:txBody>
      </p:sp>
      <p:pic>
        <p:nvPicPr>
          <p:cNvPr id="16" name="Picture 2">
            <a:extLst>
              <a:ext uri="{FF2B5EF4-FFF2-40B4-BE49-F238E27FC236}">
                <a16:creationId xmlns:a16="http://schemas.microsoft.com/office/drawing/2014/main" id="{4E16B8DA-8CDC-4115-B0D8-E32426DDE2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5104"/>
          <a:stretch/>
        </p:blipFill>
        <p:spPr bwMode="auto">
          <a:xfrm>
            <a:off x="7983763" y="3535637"/>
            <a:ext cx="3575495" cy="221631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4261524E-DF94-4022-9405-AF50037C8F69}"/>
              </a:ext>
            </a:extLst>
          </p:cNvPr>
          <p:cNvSpPr txBox="1">
            <a:spLocks/>
          </p:cNvSpPr>
          <p:nvPr/>
        </p:nvSpPr>
        <p:spPr>
          <a:xfrm>
            <a:off x="9771510" y="2484244"/>
            <a:ext cx="1704605" cy="291914"/>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1600">
                <a:solidFill>
                  <a:schemeClr val="bg1"/>
                </a:solidFill>
              </a:rPr>
              <a:t>March 2022</a:t>
            </a:r>
          </a:p>
        </p:txBody>
      </p:sp>
    </p:spTree>
    <p:extLst>
      <p:ext uri="{BB962C8B-B14F-4D97-AF65-F5344CB8AC3E}">
        <p14:creationId xmlns:p14="http://schemas.microsoft.com/office/powerpoint/2010/main" val="2926031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40C2E28C-97F4-4442-B2A7-30C40BDA0C2D}"/>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l="9111" r="9112" b="1"/>
          <a:stretch/>
        </p:blipFill>
        <p:spPr bwMode="auto">
          <a:xfrm>
            <a:off x="21"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2D2B35-0F5A-44FC-875B-DE84510BA75E}"/>
              </a:ext>
            </a:extLst>
          </p:cNvPr>
          <p:cNvSpPr>
            <a:spLocks noGrp="1"/>
          </p:cNvSpPr>
          <p:nvPr>
            <p:ph type="title"/>
          </p:nvPr>
        </p:nvSpPr>
        <p:spPr>
          <a:xfrm>
            <a:off x="841250" y="941832"/>
            <a:ext cx="10506456" cy="2057400"/>
          </a:xfrm>
        </p:spPr>
        <p:txBody>
          <a:bodyPr anchor="b">
            <a:normAutofit/>
          </a:bodyPr>
          <a:lstStyle/>
          <a:p>
            <a:r>
              <a:rPr lang="en-IN" sz="5000"/>
              <a:t>Virtual Network Centre on Quantum Computing</a:t>
            </a:r>
          </a:p>
        </p:txBody>
      </p:sp>
      <p:sp>
        <p:nvSpPr>
          <p:cNvPr id="4116" name="Rectangle 1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7" name="Rectangle 1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613810-BFBD-4B3A-A6BD-D7757AA1BC42}"/>
              </a:ext>
            </a:extLst>
          </p:cNvPr>
          <p:cNvSpPr>
            <a:spLocks noGrp="1"/>
          </p:cNvSpPr>
          <p:nvPr>
            <p:ph idx="1"/>
          </p:nvPr>
        </p:nvSpPr>
        <p:spPr>
          <a:xfrm>
            <a:off x="841248" y="3502152"/>
            <a:ext cx="10506456" cy="2670048"/>
          </a:xfrm>
        </p:spPr>
        <p:txBody>
          <a:bodyPr>
            <a:normAutofit/>
          </a:bodyPr>
          <a:lstStyle/>
          <a:p>
            <a:pPr marL="0" indent="0">
              <a:buNone/>
            </a:pPr>
            <a:r>
              <a:rPr lang="en-US" sz="1500"/>
              <a:t>India and Finland have worked out a detailed plan to establish Indo-Finnish Virtual Network Centre on Quantum Computing.</a:t>
            </a:r>
          </a:p>
          <a:p>
            <a:pPr marL="0" indent="0">
              <a:buNone/>
            </a:pPr>
            <a:r>
              <a:rPr lang="en-US" sz="1500"/>
              <a:t>Union Minister of State (Independent Charge) Science &amp; Technology; Minister of State (Independent Charge) Earth Sciences; Minister of State PMO, Personnel, Public Grievances, Pensions, Atomic Energy and Space, Dr Jitendra Singh on Wednesday said, India has already identified three premier institutes viz IIT Madras, IISER Pune and C-DAC Pune for working with Finnish counterpart institutions for the Virtual Network Centre.</a:t>
            </a:r>
          </a:p>
          <a:p>
            <a:pPr marL="0" indent="0">
              <a:buNone/>
            </a:pPr>
            <a:r>
              <a:rPr lang="en-US" sz="1500"/>
              <a:t>The formal announcement for the establishment of the Centre is likely to be made during the visit of Finnish Economic Affairs Minister Mika </a:t>
            </a:r>
            <a:r>
              <a:rPr lang="en-US" sz="1500" err="1"/>
              <a:t>Lintila</a:t>
            </a:r>
            <a:r>
              <a:rPr lang="en-US" sz="1500"/>
              <a:t> to India in April.</a:t>
            </a:r>
            <a:endParaRPr lang="en-IN" sz="1500"/>
          </a:p>
        </p:txBody>
      </p:sp>
      <p:sp>
        <p:nvSpPr>
          <p:cNvPr id="29" name="TextBox 28">
            <a:extLst>
              <a:ext uri="{FF2B5EF4-FFF2-40B4-BE49-F238E27FC236}">
                <a16:creationId xmlns:a16="http://schemas.microsoft.com/office/drawing/2014/main" id="{719A8CF0-8FB6-4568-A6E7-2B67DE6812E2}"/>
              </a:ext>
            </a:extLst>
          </p:cNvPr>
          <p:cNvSpPr txBox="1"/>
          <p:nvPr/>
        </p:nvSpPr>
        <p:spPr>
          <a:xfrm>
            <a:off x="9662663" y="2750539"/>
            <a:ext cx="1685041" cy="369332"/>
          </a:xfrm>
          <a:prstGeom prst="rect">
            <a:avLst/>
          </a:prstGeom>
          <a:noFill/>
        </p:spPr>
        <p:txBody>
          <a:bodyPr wrap="square">
            <a:spAutoFit/>
          </a:bodyPr>
          <a:lstStyle/>
          <a:p>
            <a:r>
              <a:rPr lang="en-IN" b="0" i="0">
                <a:solidFill>
                  <a:srgbClr val="FFFFFF"/>
                </a:solidFill>
                <a:effectLst/>
                <a:latin typeface="GDS Transport"/>
              </a:rPr>
              <a:t>11 March 2022</a:t>
            </a:r>
            <a:endParaRPr lang="en-IN"/>
          </a:p>
        </p:txBody>
      </p:sp>
    </p:spTree>
    <p:extLst>
      <p:ext uri="{BB962C8B-B14F-4D97-AF65-F5344CB8AC3E}">
        <p14:creationId xmlns:p14="http://schemas.microsoft.com/office/powerpoint/2010/main" val="92197152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4A314C-8706-8327-269B-992BADB72EE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Team Members</a:t>
            </a:r>
          </a:p>
        </p:txBody>
      </p:sp>
      <p:sp>
        <p:nvSpPr>
          <p:cNvPr id="28" name="Rectangle: Rounded Corners 2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aphicFrame>
        <p:nvGraphicFramePr>
          <p:cNvPr id="4" name="Table 4">
            <a:extLst>
              <a:ext uri="{FF2B5EF4-FFF2-40B4-BE49-F238E27FC236}">
                <a16:creationId xmlns:a16="http://schemas.microsoft.com/office/drawing/2014/main" id="{813A8BEE-CA50-BDAF-1941-95451A523A89}"/>
              </a:ext>
            </a:extLst>
          </p:cNvPr>
          <p:cNvGraphicFramePr>
            <a:graphicFrameLocks noGrp="1"/>
          </p:cNvGraphicFramePr>
          <p:nvPr>
            <p:ph idx="1"/>
            <p:extLst>
              <p:ext uri="{D42A27DB-BD31-4B8C-83A1-F6EECF244321}">
                <p14:modId xmlns:p14="http://schemas.microsoft.com/office/powerpoint/2010/main" val="1460347111"/>
              </p:ext>
            </p:extLst>
          </p:nvPr>
        </p:nvGraphicFramePr>
        <p:xfrm>
          <a:off x="1320592" y="2139484"/>
          <a:ext cx="9550817" cy="4096515"/>
        </p:xfrm>
        <a:graphic>
          <a:graphicData uri="http://schemas.openxmlformats.org/drawingml/2006/table">
            <a:tbl>
              <a:tblPr firstRow="1" bandRow="1">
                <a:solidFill>
                  <a:schemeClr val="bg1">
                    <a:lumMod val="95000"/>
                  </a:schemeClr>
                </a:solidFill>
                <a:tableStyleId>{5C22544A-7EE6-4342-B048-85BDC9FD1C3A}</a:tableStyleId>
              </a:tblPr>
              <a:tblGrid>
                <a:gridCol w="3736116">
                  <a:extLst>
                    <a:ext uri="{9D8B030D-6E8A-4147-A177-3AD203B41FA5}">
                      <a16:colId xmlns:a16="http://schemas.microsoft.com/office/drawing/2014/main" val="2800875951"/>
                    </a:ext>
                  </a:extLst>
                </a:gridCol>
                <a:gridCol w="5814701">
                  <a:extLst>
                    <a:ext uri="{9D8B030D-6E8A-4147-A177-3AD203B41FA5}">
                      <a16:colId xmlns:a16="http://schemas.microsoft.com/office/drawing/2014/main" val="392120433"/>
                    </a:ext>
                  </a:extLst>
                </a:gridCol>
              </a:tblGrid>
              <a:tr h="772825">
                <a:tc>
                  <a:txBody>
                    <a:bodyPr/>
                    <a:lstStyle/>
                    <a:p>
                      <a:r>
                        <a:rPr lang="en-US" sz="2800" b="1" cap="none" spc="0">
                          <a:solidFill>
                            <a:schemeClr val="tx1"/>
                          </a:solidFill>
                          <a:latin typeface="Copperplate Gothic Light"/>
                        </a:rPr>
                        <a:t>REG NO</a:t>
                      </a:r>
                    </a:p>
                  </a:txBody>
                  <a:tcPr marL="113492" marR="236069" marT="32426" marB="24319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r>
                        <a:rPr lang="en-US" sz="2800" b="1" cap="none" spc="0">
                          <a:solidFill>
                            <a:schemeClr val="tx1"/>
                          </a:solidFill>
                          <a:latin typeface="Copperplate Gothic Light"/>
                        </a:rPr>
                        <a:t>NAME</a:t>
                      </a:r>
                    </a:p>
                  </a:txBody>
                  <a:tcPr marL="113492" marR="236069" marT="32426" marB="243197"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1151510359"/>
                  </a:ext>
                </a:extLst>
              </a:tr>
              <a:tr h="664738">
                <a:tc>
                  <a:txBody>
                    <a:bodyPr/>
                    <a:lstStyle/>
                    <a:p>
                      <a:r>
                        <a:rPr lang="en-US" sz="2100" cap="none" spc="0">
                          <a:solidFill>
                            <a:schemeClr val="tx1"/>
                          </a:solidFill>
                          <a:latin typeface="Copperplate Gothic Light"/>
                        </a:rPr>
                        <a:t>20BCE1342</a:t>
                      </a:r>
                    </a:p>
                  </a:txBody>
                  <a:tcPr marL="113492" marR="236069" marT="32426" marB="243197">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r>
                        <a:rPr lang="en-US" sz="2100" cap="none" spc="0">
                          <a:solidFill>
                            <a:schemeClr val="tx1"/>
                          </a:solidFill>
                          <a:latin typeface="Copperplate Gothic Light"/>
                        </a:rPr>
                        <a:t>RASHIKA AGARWAL</a:t>
                      </a:r>
                    </a:p>
                  </a:txBody>
                  <a:tcPr marL="113492" marR="236069" marT="32426" marB="243197">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46519276"/>
                  </a:ext>
                </a:extLst>
              </a:tr>
              <a:tr h="664738">
                <a:tc>
                  <a:txBody>
                    <a:bodyPr/>
                    <a:lstStyle/>
                    <a:p>
                      <a:r>
                        <a:rPr lang="en-US" sz="2100" cap="none" spc="0">
                          <a:solidFill>
                            <a:schemeClr val="tx1"/>
                          </a:solidFill>
                          <a:latin typeface="Copperplate Gothic Light"/>
                        </a:rPr>
                        <a:t>20BCE1374</a:t>
                      </a:r>
                    </a:p>
                  </a:txBody>
                  <a:tcPr marL="113492" marR="236069" marT="32426" marB="243197">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lvl="0">
                        <a:buNone/>
                      </a:pPr>
                      <a:r>
                        <a:rPr lang="en-US" sz="2100" b="0" i="0" u="none" strike="noStrike" cap="none" spc="0" noProof="0">
                          <a:solidFill>
                            <a:schemeClr val="tx1"/>
                          </a:solidFill>
                          <a:latin typeface="Copperplate Gothic Light"/>
                        </a:rPr>
                        <a:t>PRIYANSH CHAUHAN</a:t>
                      </a:r>
                      <a:endParaRPr lang="en-US" sz="2100" cap="none" spc="0">
                        <a:solidFill>
                          <a:schemeClr val="tx1"/>
                        </a:solidFill>
                        <a:latin typeface="Copperplate Gothic Light"/>
                      </a:endParaRPr>
                    </a:p>
                  </a:txBody>
                  <a:tcPr marL="113492" marR="236069" marT="32426" marB="243197">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4078168723"/>
                  </a:ext>
                </a:extLst>
              </a:tr>
              <a:tr h="664738">
                <a:tc>
                  <a:txBody>
                    <a:bodyPr/>
                    <a:lstStyle/>
                    <a:p>
                      <a:r>
                        <a:rPr lang="en-US" sz="2100" cap="none" spc="0">
                          <a:solidFill>
                            <a:schemeClr val="tx1"/>
                          </a:solidFill>
                          <a:latin typeface="Copperplate Gothic Light"/>
                        </a:rPr>
                        <a:t>20BCE1698</a:t>
                      </a:r>
                    </a:p>
                  </a:txBody>
                  <a:tcPr marL="113492" marR="236069" marT="32426" marB="243197">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2100" cap="none" spc="0">
                          <a:solidFill>
                            <a:schemeClr val="tx1"/>
                          </a:solidFill>
                          <a:latin typeface="Copperplate Gothic Light"/>
                        </a:rPr>
                        <a:t>HARSHIT VERMA</a:t>
                      </a:r>
                    </a:p>
                  </a:txBody>
                  <a:tcPr marL="113492" marR="236069" marT="32426" marB="243197">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288837786"/>
                  </a:ext>
                </a:extLst>
              </a:tr>
              <a:tr h="664738">
                <a:tc>
                  <a:txBody>
                    <a:bodyPr/>
                    <a:lstStyle/>
                    <a:p>
                      <a:r>
                        <a:rPr lang="en-US" sz="2100" cap="none" spc="0">
                          <a:solidFill>
                            <a:schemeClr val="tx1"/>
                          </a:solidFill>
                          <a:latin typeface="Copperplate Gothic Light"/>
                        </a:rPr>
                        <a:t>20BRS1001</a:t>
                      </a:r>
                    </a:p>
                  </a:txBody>
                  <a:tcPr marL="113492" marR="236069" marT="32426" marB="243197">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2100" cap="none" spc="0">
                          <a:solidFill>
                            <a:schemeClr val="tx1"/>
                          </a:solidFill>
                          <a:latin typeface="Copperplate Gothic Light"/>
                        </a:rPr>
                        <a:t>A ABINAYA SRI</a:t>
                      </a:r>
                    </a:p>
                  </a:txBody>
                  <a:tcPr marL="113492" marR="236069" marT="32426" marB="243197">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621637547"/>
                  </a:ext>
                </a:extLst>
              </a:tr>
              <a:tr h="664738">
                <a:tc>
                  <a:txBody>
                    <a:bodyPr/>
                    <a:lstStyle/>
                    <a:p>
                      <a:r>
                        <a:rPr lang="en-US" sz="2100" cap="none" spc="0">
                          <a:solidFill>
                            <a:schemeClr val="tx1"/>
                          </a:solidFill>
                          <a:latin typeface="Copperplate Gothic Light"/>
                        </a:rPr>
                        <a:t>20BRS1016</a:t>
                      </a:r>
                    </a:p>
                  </a:txBody>
                  <a:tcPr marL="113492" marR="236069" marT="32426" marB="243197">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2100" cap="none" spc="0">
                          <a:solidFill>
                            <a:schemeClr val="tx1"/>
                          </a:solidFill>
                          <a:latin typeface="Copperplate Gothic Light"/>
                        </a:rPr>
                        <a:t>ANANYA DIKSHIT</a:t>
                      </a:r>
                    </a:p>
                  </a:txBody>
                  <a:tcPr marL="113492" marR="236069" marT="32426" marB="243197">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5783295"/>
                  </a:ext>
                </a:extLst>
              </a:tr>
            </a:tbl>
          </a:graphicData>
        </a:graphic>
      </p:graphicFrame>
    </p:spTree>
    <p:extLst>
      <p:ext uri="{BB962C8B-B14F-4D97-AF65-F5344CB8AC3E}">
        <p14:creationId xmlns:p14="http://schemas.microsoft.com/office/powerpoint/2010/main" val="2221018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ndia-UK sign MoUs on nuclear energy, innovation partnership">
            <a:extLst>
              <a:ext uri="{FF2B5EF4-FFF2-40B4-BE49-F238E27FC236}">
                <a16:creationId xmlns:a16="http://schemas.microsoft.com/office/drawing/2014/main" id="{A48CB88E-4858-45E6-A020-092EAE6955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1"/>
          <a:stretch/>
        </p:blipFill>
        <p:spPr bwMode="auto">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81" name="Freeform: Shape 80">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3" name="Freeform: Shape 82">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961F2D-0DE1-4629-ADD4-1FBA5583ABF9}"/>
              </a:ext>
            </a:extLst>
          </p:cNvPr>
          <p:cNvSpPr>
            <a:spLocks noGrp="1"/>
          </p:cNvSpPr>
          <p:nvPr>
            <p:ph type="title"/>
          </p:nvPr>
        </p:nvSpPr>
        <p:spPr>
          <a:xfrm>
            <a:off x="371094" y="1161288"/>
            <a:ext cx="3438144" cy="1239012"/>
          </a:xfrm>
        </p:spPr>
        <p:txBody>
          <a:bodyPr anchor="ctr">
            <a:normAutofit/>
          </a:bodyPr>
          <a:lstStyle/>
          <a:p>
            <a:r>
              <a:rPr lang="en-IN" sz="2800" b="1" i="0">
                <a:effectLst/>
                <a:latin typeface="Faustina"/>
              </a:rPr>
              <a:t>MoUs on Nuclear Energy</a:t>
            </a:r>
            <a:endParaRPr lang="en-IN" sz="2800"/>
          </a:p>
        </p:txBody>
      </p:sp>
      <p:sp>
        <p:nvSpPr>
          <p:cNvPr id="85" name="Rectangle 8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F8EFF9E-1655-4C56-A36B-06622024A0C3}"/>
              </a:ext>
            </a:extLst>
          </p:cNvPr>
          <p:cNvSpPr>
            <a:spLocks noGrp="1"/>
          </p:cNvSpPr>
          <p:nvPr>
            <p:ph idx="1"/>
          </p:nvPr>
        </p:nvSpPr>
        <p:spPr>
          <a:xfrm>
            <a:off x="230819" y="2718054"/>
            <a:ext cx="3746377" cy="3207258"/>
          </a:xfrm>
        </p:spPr>
        <p:txBody>
          <a:bodyPr anchor="t">
            <a:noAutofit/>
          </a:bodyPr>
          <a:lstStyle/>
          <a:p>
            <a:pPr marL="0" indent="0">
              <a:lnSpc>
                <a:spcPct val="100000"/>
              </a:lnSpc>
              <a:buNone/>
            </a:pPr>
            <a:r>
              <a:rPr lang="en-US" sz="1500"/>
              <a:t>The MoU on Cooperation on Global Centre for Nuclear Energy Partnership was signed between India’s Department of Atomic Energy and the UK’s Department of Business, Energy and Industrial Strategy.</a:t>
            </a:r>
          </a:p>
          <a:p>
            <a:pPr marL="0" indent="0">
              <a:lnSpc>
                <a:spcPct val="100000"/>
              </a:lnSpc>
              <a:buNone/>
            </a:pPr>
            <a:r>
              <a:rPr lang="en-US" sz="1500"/>
              <a:t>The two leaders (PM Modi and PM Johnson) reaffirmed their desire to strengthen India-UK civil nuclear cooperation and welcomed the UK’s renewed collaboration with Global Centre for Nuclear Energy Partnership (GCNEP) for jointly promoting research and training on nuclear energy studies, radioactive applications, nuclear security, and safety.</a:t>
            </a:r>
            <a:endParaRPr lang="en-IN" sz="1500"/>
          </a:p>
        </p:txBody>
      </p:sp>
      <p:sp>
        <p:nvSpPr>
          <p:cNvPr id="21" name="TextBox 20">
            <a:extLst>
              <a:ext uri="{FF2B5EF4-FFF2-40B4-BE49-F238E27FC236}">
                <a16:creationId xmlns:a16="http://schemas.microsoft.com/office/drawing/2014/main" id="{5ED05C2B-6FDE-42F1-BA9F-59C7BB2F5FFE}"/>
              </a:ext>
            </a:extLst>
          </p:cNvPr>
          <p:cNvSpPr txBox="1"/>
          <p:nvPr/>
        </p:nvSpPr>
        <p:spPr>
          <a:xfrm>
            <a:off x="2478258" y="2052558"/>
            <a:ext cx="1981986" cy="369332"/>
          </a:xfrm>
          <a:prstGeom prst="rect">
            <a:avLst/>
          </a:prstGeom>
          <a:noFill/>
        </p:spPr>
        <p:txBody>
          <a:bodyPr wrap="square">
            <a:spAutoFit/>
          </a:bodyPr>
          <a:lstStyle/>
          <a:p>
            <a:r>
              <a:rPr lang="en-IN" b="0" i="0">
                <a:effectLst/>
                <a:latin typeface="GDS Transport"/>
              </a:rPr>
              <a:t>22 April 2022</a:t>
            </a:r>
            <a:endParaRPr lang="en-IN"/>
          </a:p>
        </p:txBody>
      </p:sp>
    </p:spTree>
    <p:extLst>
      <p:ext uri="{BB962C8B-B14F-4D97-AF65-F5344CB8AC3E}">
        <p14:creationId xmlns:p14="http://schemas.microsoft.com/office/powerpoint/2010/main" val="1695165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4DA4374D-F270-4C02-88D7-B751FD9BD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Files in folders">
            <a:extLst>
              <a:ext uri="{FF2B5EF4-FFF2-40B4-BE49-F238E27FC236}">
                <a16:creationId xmlns:a16="http://schemas.microsoft.com/office/drawing/2014/main" id="{5898D249-725F-AEA4-1B79-BA0A91473342}"/>
              </a:ext>
            </a:extLst>
          </p:cNvPr>
          <p:cNvPicPr>
            <a:picLocks noChangeAspect="1"/>
          </p:cNvPicPr>
          <p:nvPr/>
        </p:nvPicPr>
        <p:blipFill rotWithShape="1">
          <a:blip r:embed="rId2">
            <a:alphaModFix amt="60000"/>
          </a:blip>
          <a:srcRect t="1753" b="13978"/>
          <a:stretch/>
        </p:blipFill>
        <p:spPr>
          <a:xfrm>
            <a:off x="19" y="0"/>
            <a:ext cx="12191981" cy="6857990"/>
          </a:xfrm>
          <a:prstGeom prst="rect">
            <a:avLst/>
          </a:prstGeom>
        </p:spPr>
      </p:pic>
      <p:sp>
        <p:nvSpPr>
          <p:cNvPr id="29" name="Rectangle 28">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alpha val="95000"/>
            </a:schemeClr>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A2B548-1B50-4255-BDE1-8F9617F50B60}"/>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a:t>Articles</a:t>
            </a:r>
          </a:p>
        </p:txBody>
      </p:sp>
      <p:sp>
        <p:nvSpPr>
          <p:cNvPr id="31" name="Rectangle: Rounded Corners 30">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Tree>
    <p:extLst>
      <p:ext uri="{BB962C8B-B14F-4D97-AF65-F5344CB8AC3E}">
        <p14:creationId xmlns:p14="http://schemas.microsoft.com/office/powerpoint/2010/main" val="1812790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57F72BCA-EE24-40BE-9ECA-E10C9BA55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website&#10;&#10;Description automatically generated">
            <a:extLst>
              <a:ext uri="{FF2B5EF4-FFF2-40B4-BE49-F238E27FC236}">
                <a16:creationId xmlns:a16="http://schemas.microsoft.com/office/drawing/2014/main" id="{D07F2EDA-1193-B96E-982B-25F65ABB9261}"/>
              </a:ext>
            </a:extLst>
          </p:cNvPr>
          <p:cNvPicPr>
            <a:picLocks noChangeAspect="1"/>
          </p:cNvPicPr>
          <p:nvPr/>
        </p:nvPicPr>
        <p:blipFill rotWithShape="1">
          <a:blip r:embed="rId2"/>
          <a:srcRect r="3" b="2133"/>
          <a:stretch/>
        </p:blipFill>
        <p:spPr>
          <a:xfrm>
            <a:off x="124243" y="80536"/>
            <a:ext cx="6527218" cy="6696928"/>
          </a:xfrm>
          <a:prstGeom prst="rect">
            <a:avLst/>
          </a:prstGeom>
        </p:spPr>
      </p:pic>
      <p:pic>
        <p:nvPicPr>
          <p:cNvPr id="10" name="Content Placeholder 9">
            <a:extLst>
              <a:ext uri="{FF2B5EF4-FFF2-40B4-BE49-F238E27FC236}">
                <a16:creationId xmlns:a16="http://schemas.microsoft.com/office/drawing/2014/main" id="{30AF09F7-7D12-4236-B90A-A2D0DB7BE8CB}"/>
              </a:ext>
            </a:extLst>
          </p:cNvPr>
          <p:cNvPicPr>
            <a:picLocks noGrp="1" noChangeAspect="1"/>
          </p:cNvPicPr>
          <p:nvPr>
            <p:ph idx="1"/>
          </p:nvPr>
        </p:nvPicPr>
        <p:blipFill>
          <a:blip r:embed="rId3"/>
          <a:stretch>
            <a:fillRect/>
          </a:stretch>
        </p:blipFill>
        <p:spPr>
          <a:xfrm>
            <a:off x="7672798" y="80536"/>
            <a:ext cx="3133562" cy="5471301"/>
          </a:xfrm>
        </p:spPr>
      </p:pic>
      <p:sp>
        <p:nvSpPr>
          <p:cNvPr id="17" name="Rectangle 12">
            <a:extLst>
              <a:ext uri="{FF2B5EF4-FFF2-40B4-BE49-F238E27FC236}">
                <a16:creationId xmlns:a16="http://schemas.microsoft.com/office/drawing/2014/main" id="{6B3C4597-DD46-4BFC-B999-C52879B95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32B59AC-0160-4F1D-934F-B7D8B6AE4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034272"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C0947F4-F8FB-479C-A684-2A0A594D2FF7}"/>
              </a:ext>
            </a:extLst>
          </p:cNvPr>
          <p:cNvPicPr>
            <a:picLocks noChangeAspect="1"/>
          </p:cNvPicPr>
          <p:nvPr/>
        </p:nvPicPr>
        <p:blipFill>
          <a:blip r:embed="rId4"/>
          <a:stretch>
            <a:fillRect/>
          </a:stretch>
        </p:blipFill>
        <p:spPr>
          <a:xfrm>
            <a:off x="6701837" y="5241338"/>
            <a:ext cx="5362872" cy="1536126"/>
          </a:xfrm>
          <a:prstGeom prst="rect">
            <a:avLst/>
          </a:prstGeom>
        </p:spPr>
      </p:pic>
    </p:spTree>
    <p:extLst>
      <p:ext uri="{BB962C8B-B14F-4D97-AF65-F5344CB8AC3E}">
        <p14:creationId xmlns:p14="http://schemas.microsoft.com/office/powerpoint/2010/main" val="553864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87E22-59F2-4358-97AA-EC5D9175BC1D}"/>
              </a:ext>
            </a:extLst>
          </p:cNvPr>
          <p:cNvPicPr>
            <a:picLocks noChangeAspect="1"/>
          </p:cNvPicPr>
          <p:nvPr/>
        </p:nvPicPr>
        <p:blipFill>
          <a:blip r:embed="rId2"/>
          <a:stretch>
            <a:fillRect/>
          </a:stretch>
        </p:blipFill>
        <p:spPr>
          <a:xfrm>
            <a:off x="162544" y="213864"/>
            <a:ext cx="4182059" cy="6430272"/>
          </a:xfrm>
          <a:prstGeom prst="rect">
            <a:avLst/>
          </a:prstGeom>
        </p:spPr>
      </p:pic>
      <p:pic>
        <p:nvPicPr>
          <p:cNvPr id="5" name="Picture 4">
            <a:extLst>
              <a:ext uri="{FF2B5EF4-FFF2-40B4-BE49-F238E27FC236}">
                <a16:creationId xmlns:a16="http://schemas.microsoft.com/office/drawing/2014/main" id="{4239BF07-050C-43B5-B508-EF1139CC3271}"/>
              </a:ext>
            </a:extLst>
          </p:cNvPr>
          <p:cNvPicPr>
            <a:picLocks noChangeAspect="1"/>
          </p:cNvPicPr>
          <p:nvPr/>
        </p:nvPicPr>
        <p:blipFill>
          <a:blip r:embed="rId3"/>
          <a:stretch>
            <a:fillRect/>
          </a:stretch>
        </p:blipFill>
        <p:spPr>
          <a:xfrm>
            <a:off x="4453746" y="118600"/>
            <a:ext cx="7487695" cy="6620799"/>
          </a:xfrm>
          <a:prstGeom prst="rect">
            <a:avLst/>
          </a:prstGeom>
        </p:spPr>
      </p:pic>
    </p:spTree>
    <p:extLst>
      <p:ext uri="{BB962C8B-B14F-4D97-AF65-F5344CB8AC3E}">
        <p14:creationId xmlns:p14="http://schemas.microsoft.com/office/powerpoint/2010/main" val="1107955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A picture containing icon&#10;&#10;Description automatically generated">
            <a:extLst>
              <a:ext uri="{FF2B5EF4-FFF2-40B4-BE49-F238E27FC236}">
                <a16:creationId xmlns:a16="http://schemas.microsoft.com/office/drawing/2014/main" id="{D5BF70BE-0F59-4D30-5B35-D188F1AF18C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8662" r="1" b="12235"/>
          <a:stretch/>
        </p:blipFill>
        <p:spPr>
          <a:xfrm>
            <a:off x="3522468" y="10"/>
            <a:ext cx="8669532" cy="6857990"/>
          </a:xfrm>
          <a:prstGeom prst="rect">
            <a:avLst/>
          </a:prstGeom>
        </p:spPr>
      </p:pic>
      <p:sp>
        <p:nvSpPr>
          <p:cNvPr id="17" name="Rectangle 10">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1D4143-1D57-A518-C6D8-A34723BB90F2}"/>
              </a:ext>
            </a:extLst>
          </p:cNvPr>
          <p:cNvSpPr>
            <a:spLocks noGrp="1"/>
          </p:cNvSpPr>
          <p:nvPr>
            <p:ph type="title"/>
          </p:nvPr>
        </p:nvSpPr>
        <p:spPr>
          <a:xfrm>
            <a:off x="371094" y="1161288"/>
            <a:ext cx="3438144" cy="1124712"/>
          </a:xfrm>
        </p:spPr>
        <p:txBody>
          <a:bodyPr anchor="b">
            <a:normAutofit/>
          </a:bodyPr>
          <a:lstStyle/>
          <a:p>
            <a:r>
              <a:rPr lang="en-US" sz="2800"/>
              <a:t>References</a:t>
            </a:r>
          </a:p>
        </p:txBody>
      </p:sp>
      <p:sp>
        <p:nvSpPr>
          <p:cNvPr id="18"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7759E7D-7A09-C743-66CB-FBF644122AAD}"/>
              </a:ext>
            </a:extLst>
          </p:cNvPr>
          <p:cNvSpPr>
            <a:spLocks noGrp="1"/>
          </p:cNvSpPr>
          <p:nvPr>
            <p:ph idx="1"/>
          </p:nvPr>
        </p:nvSpPr>
        <p:spPr>
          <a:xfrm>
            <a:off x="371094" y="2712872"/>
            <a:ext cx="5724906" cy="3718257"/>
          </a:xfrm>
        </p:spPr>
        <p:txBody>
          <a:bodyPr vert="horz" lIns="91440" tIns="45720" rIns="91440" bIns="45720" rtlCol="0" anchor="t">
            <a:normAutofit/>
          </a:bodyPr>
          <a:lstStyle/>
          <a:p>
            <a:r>
              <a:rPr lang="en-US" sz="1500"/>
              <a:t>https://www.firstpost.com/india/kudankulam-protests-3-ngos-lose-licence-for-diverting-funds-224821.html</a:t>
            </a:r>
          </a:p>
          <a:p>
            <a:r>
              <a:rPr lang="en-US" sz="1500"/>
              <a:t>https://www.livemint.com/Science/22j5cj3JH3H3wa5RpqFqHJ/India-launches-first-South-Asia-satellite-GSAT9.html</a:t>
            </a:r>
          </a:p>
          <a:p>
            <a:r>
              <a:rPr lang="en-US" sz="1500"/>
              <a:t>https://vigyanprasar.gov.in/isw/India-Finland-to-set-up-virtual-network-centre-on-quantum-computing.html </a:t>
            </a:r>
            <a:r>
              <a:rPr lang="en-US" sz="1500" err="1"/>
              <a:t>Cvnysyjtyj</a:t>
            </a:r>
            <a:endParaRPr lang="en-US" sz="1500"/>
          </a:p>
          <a:p>
            <a:r>
              <a:rPr lang="en-US" sz="1500"/>
              <a:t>https://theprint.in/world/india-uk-sign-mous-on-nuclear-energy-innovation-partnership/927054/</a:t>
            </a:r>
          </a:p>
          <a:p>
            <a:r>
              <a:rPr lang="en-US" sz="1500"/>
              <a:t>https://thewire.in/environment/russia-ukraine-india-arctic-policy-turmoil</a:t>
            </a:r>
          </a:p>
        </p:txBody>
      </p:sp>
    </p:spTree>
    <p:extLst>
      <p:ext uri="{BB962C8B-B14F-4D97-AF65-F5344CB8AC3E}">
        <p14:creationId xmlns:p14="http://schemas.microsoft.com/office/powerpoint/2010/main" val="380878415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2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2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oup of people posing for a photo&#10;&#10;Description automatically generated">
            <a:extLst>
              <a:ext uri="{FF2B5EF4-FFF2-40B4-BE49-F238E27FC236}">
                <a16:creationId xmlns:a16="http://schemas.microsoft.com/office/drawing/2014/main" id="{015FD396-5A55-0C68-EFF6-0D4C88528CF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0877" r="13600" b="2"/>
          <a:stretch/>
        </p:blipFill>
        <p:spPr>
          <a:xfrm>
            <a:off x="3523488" y="10"/>
            <a:ext cx="8668512" cy="6857990"/>
          </a:xfrm>
          <a:prstGeom prst="rect">
            <a:avLst/>
          </a:prstGeom>
        </p:spPr>
      </p:pic>
      <p:sp>
        <p:nvSpPr>
          <p:cNvPr id="35" name="Rectangle 2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0A1BA-0281-B144-C16D-1D98A2E1726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Science Diplomacy</a:t>
            </a:r>
          </a:p>
        </p:txBody>
      </p:sp>
      <p:sp>
        <p:nvSpPr>
          <p:cNvPr id="36"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176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65">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7">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Map&#10;&#10;Description automatically generated">
            <a:extLst>
              <a:ext uri="{FF2B5EF4-FFF2-40B4-BE49-F238E27FC236}">
                <a16:creationId xmlns:a16="http://schemas.microsoft.com/office/drawing/2014/main" id="{BC358E6E-464B-476D-8B90-0832347BC3C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094" r="51725" b="-1"/>
          <a:stretch/>
        </p:blipFill>
        <p:spPr>
          <a:xfrm>
            <a:off x="798151" y="461243"/>
            <a:ext cx="5984995" cy="6110161"/>
          </a:xfrm>
          <a:prstGeom prst="rect">
            <a:avLst/>
          </a:prstGeom>
        </p:spPr>
      </p:pic>
      <p:sp useBgFill="1">
        <p:nvSpPr>
          <p:cNvPr id="76" name="Rectangle 69">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A8EB4BD7-B0D2-42ED-8973-2F093F65A5C0}"/>
              </a:ext>
            </a:extLst>
          </p:cNvPr>
          <p:cNvSpPr/>
          <p:nvPr/>
        </p:nvSpPr>
        <p:spPr>
          <a:xfrm>
            <a:off x="7708715" y="1891428"/>
            <a:ext cx="3685134" cy="4088748"/>
          </a:xfrm>
          <a:custGeom>
            <a:avLst/>
            <a:gdLst>
              <a:gd name="connsiteX0" fmla="*/ 0 w 4314645"/>
              <a:gd name="connsiteY0" fmla="*/ 0 h 1237895"/>
              <a:gd name="connsiteX1" fmla="*/ 4314645 w 4314645"/>
              <a:gd name="connsiteY1" fmla="*/ 0 h 1237895"/>
              <a:gd name="connsiteX2" fmla="*/ 4314645 w 4314645"/>
              <a:gd name="connsiteY2" fmla="*/ 1237895 h 1237895"/>
              <a:gd name="connsiteX3" fmla="*/ 0 w 4314645"/>
              <a:gd name="connsiteY3" fmla="*/ 1237895 h 1237895"/>
              <a:gd name="connsiteX4" fmla="*/ 0 w 4314645"/>
              <a:gd name="connsiteY4" fmla="*/ 0 h 123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4645" h="1237895">
                <a:moveTo>
                  <a:pt x="0" y="0"/>
                </a:moveTo>
                <a:lnTo>
                  <a:pt x="4314645" y="0"/>
                </a:lnTo>
                <a:lnTo>
                  <a:pt x="4314645" y="1237895"/>
                </a:lnTo>
                <a:lnTo>
                  <a:pt x="0" y="1237895"/>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lIns="91440" tIns="45720" rIns="91440" bIns="45720" numCol="1" spcCol="1270" rtlCol="0" anchor="ctr" anchorCtr="0">
            <a:normAutofit/>
          </a:bodyPr>
          <a:lstStyle/>
          <a:p>
            <a:pPr lvl="0">
              <a:spcBef>
                <a:spcPct val="0"/>
              </a:spcBef>
              <a:spcAft>
                <a:spcPct val="35000"/>
              </a:spcAft>
            </a:pPr>
            <a:r>
              <a:rPr lang="en-US" sz="1500">
                <a:solidFill>
                  <a:schemeClr val="tx1"/>
                </a:solidFill>
              </a:rPr>
              <a:t>Science Diplomacy refers to scientific collaborations among various nations to address common problems and to build constructive international partnerships/relations.</a:t>
            </a:r>
          </a:p>
          <a:p>
            <a:pPr lvl="0">
              <a:spcBef>
                <a:spcPct val="0"/>
              </a:spcBef>
              <a:spcAft>
                <a:spcPct val="35000"/>
              </a:spcAft>
            </a:pPr>
            <a:r>
              <a:rPr lang="en-US" sz="1500">
                <a:solidFill>
                  <a:schemeClr val="tx1"/>
                </a:solidFill>
              </a:rPr>
              <a:t>The term “Science Diplomacy” was coined near the end of the Cold War to describe the need for new strategic partnerships at the country level to promote issues of global concern, like biosafety.</a:t>
            </a:r>
          </a:p>
          <a:p>
            <a:pPr lvl="0">
              <a:spcBef>
                <a:spcPct val="0"/>
              </a:spcBef>
              <a:spcAft>
                <a:spcPct val="35000"/>
              </a:spcAft>
            </a:pPr>
            <a:r>
              <a:rPr lang="en-US" sz="1500">
                <a:solidFill>
                  <a:schemeClr val="tx1"/>
                </a:solidFill>
              </a:rPr>
              <a:t>Strategic relations between individuals, city-states, and countries have forever been connected here and there to Science and Technology. </a:t>
            </a:r>
          </a:p>
        </p:txBody>
      </p:sp>
      <p:sp>
        <p:nvSpPr>
          <p:cNvPr id="30" name="Freeform: Shape 29">
            <a:extLst>
              <a:ext uri="{FF2B5EF4-FFF2-40B4-BE49-F238E27FC236}">
                <a16:creationId xmlns:a16="http://schemas.microsoft.com/office/drawing/2014/main" id="{57471E56-D4B0-42D7-A554-E5023CBA8D45}"/>
              </a:ext>
            </a:extLst>
          </p:cNvPr>
          <p:cNvSpPr/>
          <p:nvPr/>
        </p:nvSpPr>
        <p:spPr>
          <a:xfrm>
            <a:off x="7270304" y="3828587"/>
            <a:ext cx="4314645" cy="2794986"/>
          </a:xfrm>
          <a:custGeom>
            <a:avLst/>
            <a:gdLst>
              <a:gd name="connsiteX0" fmla="*/ 0 w 4314645"/>
              <a:gd name="connsiteY0" fmla="*/ 0 h 1237895"/>
              <a:gd name="connsiteX1" fmla="*/ 4314645 w 4314645"/>
              <a:gd name="connsiteY1" fmla="*/ 0 h 1237895"/>
              <a:gd name="connsiteX2" fmla="*/ 4314645 w 4314645"/>
              <a:gd name="connsiteY2" fmla="*/ 1237895 h 1237895"/>
              <a:gd name="connsiteX3" fmla="*/ 0 w 4314645"/>
              <a:gd name="connsiteY3" fmla="*/ 1237895 h 1237895"/>
              <a:gd name="connsiteX4" fmla="*/ 0 w 4314645"/>
              <a:gd name="connsiteY4" fmla="*/ 0 h 123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4645" h="1237895">
                <a:moveTo>
                  <a:pt x="0" y="0"/>
                </a:moveTo>
                <a:lnTo>
                  <a:pt x="4314645" y="0"/>
                </a:lnTo>
                <a:lnTo>
                  <a:pt x="4314645" y="1237895"/>
                </a:lnTo>
                <a:lnTo>
                  <a:pt x="0" y="1237895"/>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endParaRPr lang="en-US" sz="900" kern="1200"/>
          </a:p>
        </p:txBody>
      </p:sp>
      <p:sp>
        <p:nvSpPr>
          <p:cNvPr id="32" name="Freeform: Shape 31">
            <a:extLst>
              <a:ext uri="{FF2B5EF4-FFF2-40B4-BE49-F238E27FC236}">
                <a16:creationId xmlns:a16="http://schemas.microsoft.com/office/drawing/2014/main" id="{DC252EA0-57C3-410A-B05C-3F6E9760E449}"/>
              </a:ext>
            </a:extLst>
          </p:cNvPr>
          <p:cNvSpPr/>
          <p:nvPr/>
        </p:nvSpPr>
        <p:spPr>
          <a:xfrm>
            <a:off x="7270304" y="5066483"/>
            <a:ext cx="4314645" cy="2794986"/>
          </a:xfrm>
          <a:custGeom>
            <a:avLst/>
            <a:gdLst>
              <a:gd name="connsiteX0" fmla="*/ 0 w 4314645"/>
              <a:gd name="connsiteY0" fmla="*/ 0 h 1237895"/>
              <a:gd name="connsiteX1" fmla="*/ 4314645 w 4314645"/>
              <a:gd name="connsiteY1" fmla="*/ 0 h 1237895"/>
              <a:gd name="connsiteX2" fmla="*/ 4314645 w 4314645"/>
              <a:gd name="connsiteY2" fmla="*/ 1237895 h 1237895"/>
              <a:gd name="connsiteX3" fmla="*/ 0 w 4314645"/>
              <a:gd name="connsiteY3" fmla="*/ 1237895 h 1237895"/>
              <a:gd name="connsiteX4" fmla="*/ 0 w 4314645"/>
              <a:gd name="connsiteY4" fmla="*/ 0 h 123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4645" h="1237895">
                <a:moveTo>
                  <a:pt x="0" y="0"/>
                </a:moveTo>
                <a:lnTo>
                  <a:pt x="4314645" y="0"/>
                </a:lnTo>
                <a:lnTo>
                  <a:pt x="4314645" y="1237895"/>
                </a:lnTo>
                <a:lnTo>
                  <a:pt x="0" y="1237895"/>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endParaRPr lang="en-US" sz="900" kern="1200"/>
          </a:p>
        </p:txBody>
      </p:sp>
    </p:spTree>
    <p:extLst>
      <p:ext uri="{BB962C8B-B14F-4D97-AF65-F5344CB8AC3E}">
        <p14:creationId xmlns:p14="http://schemas.microsoft.com/office/powerpoint/2010/main" val="2622857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ontent Placeholder 13">
            <a:extLst>
              <a:ext uri="{FF2B5EF4-FFF2-40B4-BE49-F238E27FC236}">
                <a16:creationId xmlns:a16="http://schemas.microsoft.com/office/drawing/2014/main" id="{606FF6E5-8E2A-44B4-B6C0-3EEC309EF41A}"/>
              </a:ext>
            </a:extLst>
          </p:cNvPr>
          <p:cNvSpPr>
            <a:spLocks noGrp="1"/>
          </p:cNvSpPr>
          <p:nvPr>
            <p:ph idx="1"/>
          </p:nvPr>
        </p:nvSpPr>
        <p:spPr>
          <a:xfrm>
            <a:off x="841248" y="1134612"/>
            <a:ext cx="3412219" cy="4678509"/>
          </a:xfrm>
        </p:spPr>
        <p:txBody>
          <a:bodyPr>
            <a:normAutofit/>
          </a:bodyPr>
          <a:lstStyle/>
          <a:p>
            <a:pPr marL="0" indent="0">
              <a:lnSpc>
                <a:spcPct val="100000"/>
              </a:lnSpc>
              <a:buNone/>
            </a:pPr>
            <a:r>
              <a:rPr lang="en-US" sz="1500"/>
              <a:t>It is a subcategory of “new diplomacy” and is an umbrella term for several formal or informal technical, research-based, academic, or engineering exchanges between various countries in the emerging field of global policymaking.</a:t>
            </a:r>
          </a:p>
          <a:p>
            <a:pPr marL="0" indent="0">
              <a:lnSpc>
                <a:spcPct val="100000"/>
              </a:lnSpc>
              <a:buNone/>
            </a:pPr>
            <a:r>
              <a:rPr lang="en-US" sz="1500"/>
              <a:t>Even though we say it’s a part of “new diplomacy”, forms of science diplomacy have been observed quite far in history.</a:t>
            </a:r>
          </a:p>
          <a:p>
            <a:pPr marL="0" indent="0">
              <a:lnSpc>
                <a:spcPct val="100000"/>
              </a:lnSpc>
              <a:buNone/>
            </a:pPr>
            <a:r>
              <a:rPr lang="en-US" sz="1500"/>
              <a:t>Transfer of paper technology through the Silk route, Combined Science Exploration throughout History  were some examples of Paper Technology in History</a:t>
            </a:r>
          </a:p>
        </p:txBody>
      </p:sp>
      <p:pic>
        <p:nvPicPr>
          <p:cNvPr id="16" name="Picture 15" descr="A group of people posing for a photo&#10;&#10;Description automatically generated">
            <a:extLst>
              <a:ext uri="{FF2B5EF4-FFF2-40B4-BE49-F238E27FC236}">
                <a16:creationId xmlns:a16="http://schemas.microsoft.com/office/drawing/2014/main" id="{30245D03-E224-41D5-AC11-16018BF2A4E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48" r="922" b="2"/>
          <a:stretch/>
        </p:blipFill>
        <p:spPr>
          <a:xfrm>
            <a:off x="5120640" y="1134612"/>
            <a:ext cx="6656832" cy="4488192"/>
          </a:xfrm>
          <a:prstGeom prst="rect">
            <a:avLst/>
          </a:prstGeom>
        </p:spPr>
      </p:pic>
    </p:spTree>
    <p:extLst>
      <p:ext uri="{BB962C8B-B14F-4D97-AF65-F5344CB8AC3E}">
        <p14:creationId xmlns:p14="http://schemas.microsoft.com/office/powerpoint/2010/main" val="3838048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Close-up of train wheels">
            <a:extLst>
              <a:ext uri="{FF2B5EF4-FFF2-40B4-BE49-F238E27FC236}">
                <a16:creationId xmlns:a16="http://schemas.microsoft.com/office/drawing/2014/main" id="{A4428B9B-D86D-7C05-318C-81D8297E976C}"/>
              </a:ext>
            </a:extLst>
          </p:cNvPr>
          <p:cNvPicPr>
            <a:picLocks noChangeAspect="1"/>
          </p:cNvPicPr>
          <p:nvPr/>
        </p:nvPicPr>
        <p:blipFill rotWithShape="1">
          <a:blip r:embed="rId2"/>
          <a:srcRect t="11977" b="3754"/>
          <a:stretch/>
        </p:blipFill>
        <p:spPr>
          <a:xfrm>
            <a:off x="20" y="10"/>
            <a:ext cx="12191981" cy="6857990"/>
          </a:xfrm>
          <a:prstGeom prst="rect">
            <a:avLst/>
          </a:prstGeom>
        </p:spPr>
      </p:pic>
      <p:sp>
        <p:nvSpPr>
          <p:cNvPr id="30" name="Rectangle 2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4EE8F-78AB-4730-B952-B453D5003529}"/>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20</a:t>
            </a:r>
            <a:r>
              <a:rPr lang="en-US" sz="6600" baseline="30000">
                <a:solidFill>
                  <a:schemeClr val="bg1"/>
                </a:solidFill>
              </a:rPr>
              <a:t>th</a:t>
            </a:r>
            <a:r>
              <a:rPr lang="en-US" sz="6600">
                <a:solidFill>
                  <a:schemeClr val="bg1"/>
                </a:solidFill>
              </a:rPr>
              <a:t> Century</a:t>
            </a:r>
          </a:p>
        </p:txBody>
      </p:sp>
    </p:spTree>
    <p:extLst>
      <p:ext uri="{BB962C8B-B14F-4D97-AF65-F5344CB8AC3E}">
        <p14:creationId xmlns:p14="http://schemas.microsoft.com/office/powerpoint/2010/main" val="2060488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4E792-1F0C-6780-3CBF-87FC0182CC6C}"/>
              </a:ext>
            </a:extLst>
          </p:cNvPr>
          <p:cNvSpPr>
            <a:spLocks noGrp="1"/>
          </p:cNvSpPr>
          <p:nvPr>
            <p:ph type="title"/>
          </p:nvPr>
        </p:nvSpPr>
        <p:spPr>
          <a:xfrm>
            <a:off x="5080216" y="1076324"/>
            <a:ext cx="6272784" cy="1535051"/>
          </a:xfrm>
        </p:spPr>
        <p:txBody>
          <a:bodyPr anchor="b">
            <a:normAutofit/>
          </a:bodyPr>
          <a:lstStyle/>
          <a:p>
            <a:r>
              <a:rPr lang="en-US" sz="5200"/>
              <a:t>Nuclear Technology</a:t>
            </a:r>
          </a:p>
        </p:txBody>
      </p:sp>
      <p:pic>
        <p:nvPicPr>
          <p:cNvPr id="4" name="Picture 4" descr="A picture containing outdoor, pylon, outdoor object&#10;&#10;Description automatically generated">
            <a:extLst>
              <a:ext uri="{FF2B5EF4-FFF2-40B4-BE49-F238E27FC236}">
                <a16:creationId xmlns:a16="http://schemas.microsoft.com/office/drawing/2014/main" id="{A676C2C7-4414-EF0B-7650-FAF51675EC3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2085" t="1" r="38841" b="1"/>
          <a:stretch/>
        </p:blipFill>
        <p:spPr>
          <a:xfrm>
            <a:off x="0" y="10"/>
            <a:ext cx="4939646" cy="6857990"/>
          </a:xfrm>
          <a:prstGeom prst="rect">
            <a:avLst/>
          </a:prstGeom>
        </p:spPr>
      </p:pic>
      <p:sp>
        <p:nvSpPr>
          <p:cNvPr id="12"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E75B0FF-69E0-07B4-3A13-38386B9C2F7B}"/>
              </a:ext>
            </a:extLst>
          </p:cNvPr>
          <p:cNvSpPr>
            <a:spLocks noGrp="1"/>
          </p:cNvSpPr>
          <p:nvPr>
            <p:ph idx="1"/>
          </p:nvPr>
        </p:nvSpPr>
        <p:spPr>
          <a:xfrm>
            <a:off x="5080216" y="3351276"/>
            <a:ext cx="6272784" cy="2825686"/>
          </a:xfrm>
        </p:spPr>
        <p:txBody>
          <a:bodyPr vert="horz" lIns="91440" tIns="45720" rIns="91440" bIns="45720" rtlCol="0">
            <a:normAutofit/>
          </a:bodyPr>
          <a:lstStyle/>
          <a:p>
            <a:pPr>
              <a:lnSpc>
                <a:spcPct val="100000"/>
              </a:lnSpc>
              <a:buNone/>
            </a:pPr>
            <a:r>
              <a:rPr lang="en-US" sz="1500">
                <a:ea typeface="+mn-lt"/>
                <a:cs typeface="+mn-lt"/>
              </a:rPr>
              <a:t>In 1948, Atomic Energy Commission of India was Established. Its first Chairman was Dr. </a:t>
            </a:r>
            <a:r>
              <a:rPr lang="en-US" sz="1500" err="1">
                <a:ea typeface="+mn-lt"/>
                <a:cs typeface="+mn-lt"/>
              </a:rPr>
              <a:t>Homi</a:t>
            </a:r>
            <a:r>
              <a:rPr lang="en-US" sz="1500">
                <a:ea typeface="+mn-lt"/>
                <a:cs typeface="+mn-lt"/>
              </a:rPr>
              <a:t> J. Bhabha. </a:t>
            </a:r>
            <a:endParaRPr lang="en-US" sz="1500"/>
          </a:p>
          <a:p>
            <a:pPr>
              <a:lnSpc>
                <a:spcPct val="100000"/>
              </a:lnSpc>
              <a:buNone/>
            </a:pPr>
            <a:r>
              <a:rPr lang="en-US" sz="1500">
                <a:ea typeface="+mn-lt"/>
                <a:cs typeface="+mn-lt"/>
              </a:rPr>
              <a:t>In 1954, the Department of Atomic Energy (DAE) was Established.</a:t>
            </a:r>
            <a:endParaRPr lang="en-US" sz="1500"/>
          </a:p>
          <a:p>
            <a:pPr>
              <a:lnSpc>
                <a:spcPct val="100000"/>
              </a:lnSpc>
              <a:buNone/>
            </a:pPr>
            <a:r>
              <a:rPr lang="en-US" sz="1500">
                <a:ea typeface="+mn-lt"/>
                <a:cs typeface="+mn-lt"/>
              </a:rPr>
              <a:t>Its main Objective was:</a:t>
            </a:r>
            <a:endParaRPr lang="en-US" sz="1500"/>
          </a:p>
          <a:p>
            <a:pPr marL="457200" indent="-457200">
              <a:lnSpc>
                <a:spcPct val="100000"/>
              </a:lnSpc>
              <a:buAutoNum type="arabicPeriod"/>
            </a:pPr>
            <a:r>
              <a:rPr lang="en-US" sz="1500">
                <a:ea typeface="+mn-lt"/>
                <a:cs typeface="+mn-lt"/>
              </a:rPr>
              <a:t>Generating Electricity from Nuclear Energy using the naturally available Uranium and Thorium in India.</a:t>
            </a:r>
            <a:endParaRPr lang="en-US" sz="1500"/>
          </a:p>
          <a:p>
            <a:pPr marL="457200" indent="-457200">
              <a:lnSpc>
                <a:spcPct val="100000"/>
              </a:lnSpc>
              <a:buAutoNum type="arabicPeriod"/>
            </a:pPr>
            <a:r>
              <a:rPr lang="en-US" sz="1500">
                <a:ea typeface="+mn-lt"/>
                <a:cs typeface="+mn-lt"/>
              </a:rPr>
              <a:t>Playing a role in national security.</a:t>
            </a:r>
            <a:endParaRPr lang="en-US" sz="1500"/>
          </a:p>
          <a:p>
            <a:pPr marL="457200" indent="-457200">
              <a:lnSpc>
                <a:spcPct val="100000"/>
              </a:lnSpc>
              <a:buAutoNum type="arabicPeriod"/>
            </a:pPr>
            <a:r>
              <a:rPr lang="en-US" sz="1500">
                <a:ea typeface="+mn-lt"/>
                <a:cs typeface="+mn-lt"/>
              </a:rPr>
              <a:t>Promoting international collaboration in fields of Advanced Research and in Big Science Projects</a:t>
            </a:r>
            <a:endParaRPr lang="en-US" sz="1500"/>
          </a:p>
          <a:p>
            <a:pPr marL="0" indent="0">
              <a:lnSpc>
                <a:spcPct val="100000"/>
              </a:lnSpc>
              <a:buNone/>
            </a:pPr>
            <a:endParaRPr lang="en-US" sz="1500"/>
          </a:p>
        </p:txBody>
      </p:sp>
    </p:spTree>
    <p:extLst>
      <p:ext uri="{BB962C8B-B14F-4D97-AF65-F5344CB8AC3E}">
        <p14:creationId xmlns:p14="http://schemas.microsoft.com/office/powerpoint/2010/main" val="4081538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4E792-1F0C-6780-3CBF-87FC0182CC6C}"/>
              </a:ext>
            </a:extLst>
          </p:cNvPr>
          <p:cNvSpPr>
            <a:spLocks noGrp="1"/>
          </p:cNvSpPr>
          <p:nvPr>
            <p:ph type="title"/>
          </p:nvPr>
        </p:nvSpPr>
        <p:spPr>
          <a:xfrm>
            <a:off x="838199" y="564211"/>
            <a:ext cx="4571999" cy="1165002"/>
          </a:xfrm>
        </p:spPr>
        <p:txBody>
          <a:bodyPr anchor="b">
            <a:normAutofit/>
          </a:bodyPr>
          <a:lstStyle/>
          <a:p>
            <a:r>
              <a:rPr lang="en-US" sz="3600"/>
              <a:t>Nuclear Technology</a:t>
            </a:r>
          </a:p>
        </p:txBody>
      </p:sp>
      <p:sp>
        <p:nvSpPr>
          <p:cNvPr id="3" name="Content Placeholder 2">
            <a:extLst>
              <a:ext uri="{FF2B5EF4-FFF2-40B4-BE49-F238E27FC236}">
                <a16:creationId xmlns:a16="http://schemas.microsoft.com/office/drawing/2014/main" id="{1E75B0FF-69E0-07B4-3A13-38386B9C2F7B}"/>
              </a:ext>
            </a:extLst>
          </p:cNvPr>
          <p:cNvSpPr>
            <a:spLocks noGrp="1"/>
          </p:cNvSpPr>
          <p:nvPr>
            <p:ph idx="1"/>
          </p:nvPr>
        </p:nvSpPr>
        <p:spPr>
          <a:xfrm>
            <a:off x="838199" y="2055327"/>
            <a:ext cx="4571999" cy="3776975"/>
          </a:xfrm>
        </p:spPr>
        <p:txBody>
          <a:bodyPr vert="horz" lIns="91440" tIns="45720" rIns="91440" bIns="45720" rtlCol="0">
            <a:normAutofit/>
          </a:bodyPr>
          <a:lstStyle/>
          <a:p>
            <a:pPr>
              <a:buNone/>
            </a:pPr>
            <a:r>
              <a:rPr lang="en-US" sz="1500">
                <a:ea typeface="+mn-lt"/>
                <a:cs typeface="+mn-lt"/>
              </a:rPr>
              <a:t>In May 1974, India has conducted its first Nuclear Test in Pokhran with the Codename of ‘Smiling Buddha’, and India Emerge as a Nuclear Power.</a:t>
            </a:r>
            <a:endParaRPr lang="en-US" sz="1500"/>
          </a:p>
          <a:p>
            <a:pPr>
              <a:buNone/>
            </a:pPr>
            <a:r>
              <a:rPr lang="en-US" sz="1500">
                <a:ea typeface="+mn-lt"/>
                <a:cs typeface="+mn-lt"/>
              </a:rPr>
              <a:t>In 1998, Five Nuclear Test were conducted as a part of the series of Pokhran-II. These Tests were collectively called Operation Shakti-98.</a:t>
            </a:r>
            <a:endParaRPr lang="en-US" sz="1500"/>
          </a:p>
        </p:txBody>
      </p:sp>
      <p:pic>
        <p:nvPicPr>
          <p:cNvPr id="4" name="Picture 4" descr="A picture containing outdoor, pylon, outdoor object&#10;&#10;Description automatically generated">
            <a:extLst>
              <a:ext uri="{FF2B5EF4-FFF2-40B4-BE49-F238E27FC236}">
                <a16:creationId xmlns:a16="http://schemas.microsoft.com/office/drawing/2014/main" id="{AFF3B7C2-F13E-4D17-B855-5835C594DCE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159" r="31914" b="-1"/>
          <a:stretch/>
        </p:blipFill>
        <p:spPr>
          <a:xfrm>
            <a:off x="6190488" y="566928"/>
            <a:ext cx="5157216" cy="5286197"/>
          </a:xfrm>
          <a:prstGeom prst="rect">
            <a:avLst/>
          </a:prstGeom>
        </p:spPr>
      </p:pic>
      <p:sp>
        <p:nvSpPr>
          <p:cNvPr id="11" name="Rectangle 1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11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44E792-1F0C-6780-3CBF-87FC0182CC6C}"/>
              </a:ext>
            </a:extLst>
          </p:cNvPr>
          <p:cNvSpPr>
            <a:spLocks noGrp="1"/>
          </p:cNvSpPr>
          <p:nvPr>
            <p:ph type="title"/>
          </p:nvPr>
        </p:nvSpPr>
        <p:spPr>
          <a:xfrm>
            <a:off x="1115568" y="548640"/>
            <a:ext cx="10168128" cy="1179576"/>
          </a:xfrm>
        </p:spPr>
        <p:txBody>
          <a:bodyPr>
            <a:normAutofit/>
          </a:bodyPr>
          <a:lstStyle/>
          <a:p>
            <a:r>
              <a:rPr lang="en-US">
                <a:ea typeface="+mj-lt"/>
                <a:cs typeface="+mj-lt"/>
              </a:rPr>
              <a:t>Agriculture </a:t>
            </a:r>
            <a:r>
              <a:rPr lang="en-US"/>
              <a:t>Technology</a:t>
            </a:r>
          </a:p>
        </p:txBody>
      </p:sp>
      <p:sp>
        <p:nvSpPr>
          <p:cNvPr id="29"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field of green crops&#10;&#10;Description automatically generated with low confidence">
            <a:extLst>
              <a:ext uri="{FF2B5EF4-FFF2-40B4-BE49-F238E27FC236}">
                <a16:creationId xmlns:a16="http://schemas.microsoft.com/office/drawing/2014/main" id="{07FFBFEF-57CA-40D8-9EEE-75A5F312A8D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145" r="20681" b="2"/>
          <a:stretch/>
        </p:blipFill>
        <p:spPr>
          <a:xfrm>
            <a:off x="411216" y="2310587"/>
            <a:ext cx="6634959" cy="4078419"/>
          </a:xfrm>
          <a:prstGeom prst="rect">
            <a:avLst/>
          </a:prstGeom>
        </p:spPr>
      </p:pic>
      <p:sp>
        <p:nvSpPr>
          <p:cNvPr id="3" name="Content Placeholder 2">
            <a:extLst>
              <a:ext uri="{FF2B5EF4-FFF2-40B4-BE49-F238E27FC236}">
                <a16:creationId xmlns:a16="http://schemas.microsoft.com/office/drawing/2014/main" id="{1E75B0FF-69E0-07B4-3A13-38386B9C2F7B}"/>
              </a:ext>
            </a:extLst>
          </p:cNvPr>
          <p:cNvSpPr>
            <a:spLocks noGrp="1"/>
          </p:cNvSpPr>
          <p:nvPr>
            <p:ph idx="1"/>
          </p:nvPr>
        </p:nvSpPr>
        <p:spPr>
          <a:xfrm>
            <a:off x="7411453" y="2478024"/>
            <a:ext cx="4369331" cy="3910982"/>
          </a:xfrm>
        </p:spPr>
        <p:txBody>
          <a:bodyPr vert="horz" lIns="91440" tIns="45720" rIns="91440" bIns="45720" rtlCol="0" anchor="ctr">
            <a:noAutofit/>
          </a:bodyPr>
          <a:lstStyle/>
          <a:p>
            <a:pPr>
              <a:lnSpc>
                <a:spcPct val="100000"/>
              </a:lnSpc>
              <a:buNone/>
            </a:pPr>
            <a:r>
              <a:rPr lang="en-US" sz="1500">
                <a:ea typeface="+mn-lt"/>
                <a:cs typeface="+mn-lt"/>
              </a:rPr>
              <a:t>After Independence in 1947, the population was growing at a much faster rate than food production. This called for an immediate and drastic action to increase yield. The action came in the form of the ‘</a:t>
            </a:r>
            <a:r>
              <a:rPr lang="en-US" sz="1500" b="1">
                <a:ea typeface="+mn-lt"/>
                <a:cs typeface="+mn-lt"/>
              </a:rPr>
              <a:t>Green Revolution’</a:t>
            </a:r>
            <a:r>
              <a:rPr lang="en-US" sz="1500">
                <a:ea typeface="+mn-lt"/>
                <a:cs typeface="+mn-lt"/>
              </a:rPr>
              <a:t>.</a:t>
            </a:r>
            <a:endParaRPr lang="en-US" sz="1500"/>
          </a:p>
          <a:p>
            <a:pPr>
              <a:lnSpc>
                <a:spcPct val="100000"/>
              </a:lnSpc>
              <a:buNone/>
            </a:pPr>
            <a:r>
              <a:rPr lang="en-US" sz="1500">
                <a:ea typeface="+mn-lt"/>
                <a:cs typeface="+mn-lt"/>
              </a:rPr>
              <a:t>The Green Revolution was mainly led by M.S. Swaminathan.</a:t>
            </a:r>
          </a:p>
          <a:p>
            <a:pPr>
              <a:lnSpc>
                <a:spcPct val="100000"/>
              </a:lnSpc>
              <a:buNone/>
            </a:pPr>
            <a:r>
              <a:rPr lang="en-US" sz="1500">
                <a:ea typeface="+mn-lt"/>
                <a:cs typeface="+mn-lt"/>
              </a:rPr>
              <a:t>Its objective was:</a:t>
            </a:r>
            <a:endParaRPr lang="en-US" sz="1500"/>
          </a:p>
          <a:p>
            <a:pPr marL="457200" indent="-457200">
              <a:lnSpc>
                <a:spcPct val="100000"/>
              </a:lnSpc>
              <a:buAutoNum type="arabicPeriod"/>
            </a:pPr>
            <a:r>
              <a:rPr lang="en-US" sz="1500">
                <a:ea typeface="+mn-lt"/>
                <a:cs typeface="+mn-lt"/>
              </a:rPr>
              <a:t>Adoption of modern agricultural methods and technology.</a:t>
            </a:r>
            <a:endParaRPr lang="en-US" sz="1500"/>
          </a:p>
          <a:p>
            <a:pPr marL="457200" indent="-457200">
              <a:lnSpc>
                <a:spcPct val="100000"/>
              </a:lnSpc>
              <a:buAutoNum type="arabicPeriod"/>
            </a:pPr>
            <a:r>
              <a:rPr lang="en-US" sz="1500">
                <a:ea typeface="+mn-lt"/>
                <a:cs typeface="+mn-lt"/>
              </a:rPr>
              <a:t>Producing stronger plants which could withstand extreme climates and diseases.</a:t>
            </a:r>
          </a:p>
          <a:p>
            <a:pPr marL="457200" indent="-457200">
              <a:lnSpc>
                <a:spcPct val="100000"/>
              </a:lnSpc>
              <a:buAutoNum type="arabicPeriod"/>
            </a:pPr>
            <a:r>
              <a:rPr lang="en-US" sz="1500">
                <a:ea typeface="+mn-lt"/>
                <a:cs typeface="+mn-lt"/>
              </a:rPr>
              <a:t>To make India self-sufficient in food-grains.</a:t>
            </a:r>
          </a:p>
          <a:p>
            <a:pPr>
              <a:lnSpc>
                <a:spcPct val="100000"/>
              </a:lnSpc>
              <a:buNone/>
            </a:pPr>
            <a:endParaRPr lang="en-US" sz="1500"/>
          </a:p>
        </p:txBody>
      </p:sp>
    </p:spTree>
    <p:extLst>
      <p:ext uri="{BB962C8B-B14F-4D97-AF65-F5344CB8AC3E}">
        <p14:creationId xmlns:p14="http://schemas.microsoft.com/office/powerpoint/2010/main" val="380100165"/>
      </p:ext>
    </p:extLst>
  </p:cSld>
  <p:clrMapOvr>
    <a:masterClrMapping/>
  </p:clrMapOvr>
</p:sld>
</file>

<file path=ppt/theme/theme1.xml><?xml version="1.0" encoding="utf-8"?>
<a:theme xmlns:a="http://schemas.openxmlformats.org/drawingml/2006/main" name="AccentBoxVTI">
  <a:themeElements>
    <a:clrScheme name="AnalogousFromRegularSeed_2SEEDS">
      <a:dk1>
        <a:srgbClr val="000000"/>
      </a:dk1>
      <a:lt1>
        <a:srgbClr val="FFFFFF"/>
      </a:lt1>
      <a:dk2>
        <a:srgbClr val="2F241B"/>
      </a:dk2>
      <a:lt2>
        <a:srgbClr val="F3F2F0"/>
      </a:lt2>
      <a:accent1>
        <a:srgbClr val="1D60CF"/>
      </a:accent1>
      <a:accent2>
        <a:srgbClr val="2CB0D2"/>
      </a:accent2>
      <a:accent3>
        <a:srgbClr val="3D37E2"/>
      </a:accent3>
      <a:accent4>
        <a:srgbClr val="CF251D"/>
      </a:accent4>
      <a:accent5>
        <a:srgbClr val="E1812F"/>
      </a:accent5>
      <a:accent6>
        <a:srgbClr val="C2AE1B"/>
      </a:accent6>
      <a:hlink>
        <a:srgbClr val="AF823A"/>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201B1D108BF9A408AA81796E955B9A2" ma:contentTypeVersion="13" ma:contentTypeDescription="Create a new document." ma:contentTypeScope="" ma:versionID="0422ac823d28068cc9babbdd8350a0be">
  <xsd:schema xmlns:xsd="http://www.w3.org/2001/XMLSchema" xmlns:xs="http://www.w3.org/2001/XMLSchema" xmlns:p="http://schemas.microsoft.com/office/2006/metadata/properties" xmlns:ns3="44a0c0cc-37b0-4679-9234-86882c4111ed" xmlns:ns4="a203dc8b-5e21-4c8f-a717-1daa26f4039c" targetNamespace="http://schemas.microsoft.com/office/2006/metadata/properties" ma:root="true" ma:fieldsID="6b29125c32d87cba03253a616df6b486" ns3:_="" ns4:_="">
    <xsd:import namespace="44a0c0cc-37b0-4679-9234-86882c4111ed"/>
    <xsd:import namespace="a203dc8b-5e21-4c8f-a717-1daa26f4039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LengthInSeconds"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0c0cc-37b0-4679-9234-86882c4111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03dc8b-5e21-4c8f-a717-1daa26f4039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A77B74-FB4D-405D-A5BB-3F075544F003}">
  <ds:schemaRefs>
    <ds:schemaRef ds:uri="http://schemas.microsoft.com/office/2006/metadata/properties"/>
    <ds:schemaRef ds:uri="http://schemas.microsoft.com/office/2006/documentManagement/types"/>
    <ds:schemaRef ds:uri="http://schemas.microsoft.com/office/infopath/2007/PartnerControls"/>
    <ds:schemaRef ds:uri="44a0c0cc-37b0-4679-9234-86882c4111ed"/>
    <ds:schemaRef ds:uri="http://purl.org/dc/elements/1.1/"/>
    <ds:schemaRef ds:uri="http://purl.org/dc/terms/"/>
    <ds:schemaRef ds:uri="http://purl.org/dc/dcmitype/"/>
    <ds:schemaRef ds:uri="http://schemas.openxmlformats.org/package/2006/metadata/core-properties"/>
    <ds:schemaRef ds:uri="a203dc8b-5e21-4c8f-a717-1daa26f4039c"/>
    <ds:schemaRef ds:uri="http://www.w3.org/XML/1998/namespace"/>
  </ds:schemaRefs>
</ds:datastoreItem>
</file>

<file path=customXml/itemProps2.xml><?xml version="1.0" encoding="utf-8"?>
<ds:datastoreItem xmlns:ds="http://schemas.openxmlformats.org/officeDocument/2006/customXml" ds:itemID="{B5A3264D-68A0-466C-A81D-5850C2789E8D}">
  <ds:schemaRefs>
    <ds:schemaRef ds:uri="http://schemas.microsoft.com/sharepoint/v3/contenttype/forms"/>
  </ds:schemaRefs>
</ds:datastoreItem>
</file>

<file path=customXml/itemProps3.xml><?xml version="1.0" encoding="utf-8"?>
<ds:datastoreItem xmlns:ds="http://schemas.openxmlformats.org/officeDocument/2006/customXml" ds:itemID="{3180F4EB-C855-4289-966A-02FDE11EF3CE}">
  <ds:schemaRefs>
    <ds:schemaRef ds:uri="44a0c0cc-37b0-4679-9234-86882c4111ed"/>
    <ds:schemaRef ds:uri="a203dc8b-5e21-4c8f-a717-1daa26f403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1290</Words>
  <Application>Microsoft Office PowerPoint</Application>
  <PresentationFormat>Widescreen</PresentationFormat>
  <Paragraphs>82</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Avenir Next LT Pro</vt:lpstr>
      <vt:lpstr>Calibri</vt:lpstr>
      <vt:lpstr>Copperplate Gothic Light</vt:lpstr>
      <vt:lpstr>Faustina</vt:lpstr>
      <vt:lpstr>GDS Transport</vt:lpstr>
      <vt:lpstr>Neue Haas Grotesk Text Pro</vt:lpstr>
      <vt:lpstr>AccentBoxVTI</vt:lpstr>
      <vt:lpstr>Tracing the History of Science Diplomacy of India</vt:lpstr>
      <vt:lpstr>Team Members</vt:lpstr>
      <vt:lpstr>Science Diplomacy</vt:lpstr>
      <vt:lpstr>PowerPoint Presentation</vt:lpstr>
      <vt:lpstr>PowerPoint Presentation</vt:lpstr>
      <vt:lpstr>20th Century</vt:lpstr>
      <vt:lpstr>Nuclear Technology</vt:lpstr>
      <vt:lpstr>Nuclear Technology</vt:lpstr>
      <vt:lpstr>Agriculture Technology</vt:lpstr>
      <vt:lpstr>Space Technology</vt:lpstr>
      <vt:lpstr>Computer Technology</vt:lpstr>
      <vt:lpstr>21st Century</vt:lpstr>
      <vt:lpstr>PowerPoint Presentation</vt:lpstr>
      <vt:lpstr>PowerPoint Presentation</vt:lpstr>
      <vt:lpstr>PowerPoint Presentation</vt:lpstr>
      <vt:lpstr>Present</vt:lpstr>
      <vt:lpstr>Glascow Climate Pact CoP26</vt:lpstr>
      <vt:lpstr>India’s Artic Policy</vt:lpstr>
      <vt:lpstr>Virtual Network Centre on Quantum Computing</vt:lpstr>
      <vt:lpstr>MoUs on Nuclear Energy</vt:lpstr>
      <vt:lpstr>Articles</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ABINAYA SRI</dc:creator>
  <cp:lastModifiedBy>ABINAYA SRI</cp:lastModifiedBy>
  <cp:revision>2</cp:revision>
  <dcterms:created xsi:type="dcterms:W3CDTF">2022-04-22T04:29:54Z</dcterms:created>
  <dcterms:modified xsi:type="dcterms:W3CDTF">2022-04-30T12:59:52Z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0x010100C201B1D108BF9A408AA81796E955B9A2</vt:lpwstr>
  </property>
</Properties>
</file>